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6" r:id="rId3"/>
    <p:sldId id="304" r:id="rId4"/>
    <p:sldId id="259" r:id="rId5"/>
    <p:sldId id="260" r:id="rId6"/>
    <p:sldId id="261" r:id="rId7"/>
    <p:sldId id="262" r:id="rId8"/>
    <p:sldId id="301" r:id="rId9"/>
    <p:sldId id="302" r:id="rId10"/>
    <p:sldId id="263" r:id="rId11"/>
    <p:sldId id="264" r:id="rId12"/>
    <p:sldId id="265" r:id="rId13"/>
    <p:sldId id="266" r:id="rId14"/>
    <p:sldId id="267" r:id="rId15"/>
    <p:sldId id="268" r:id="rId16"/>
    <p:sldId id="269" r:id="rId17"/>
    <p:sldId id="297" r:id="rId18"/>
    <p:sldId id="298" r:id="rId19"/>
    <p:sldId id="299" r:id="rId20"/>
    <p:sldId id="300" r:id="rId21"/>
    <p:sldId id="303" r:id="rId22"/>
    <p:sldId id="270" r:id="rId23"/>
    <p:sldId id="271" r:id="rId24"/>
    <p:sldId id="272" r:id="rId25"/>
    <p:sldId id="273" r:id="rId26"/>
    <p:sldId id="274" r:id="rId27"/>
    <p:sldId id="275" r:id="rId28"/>
    <p:sldId id="276" r:id="rId29"/>
    <p:sldId id="277" r:id="rId30"/>
    <p:sldId id="30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61112A5-FF2E-4FAD-84C4-0D9885A9EA67}" type="datetimeFigureOut">
              <a:rPr lang="en-SG" smtClean="0"/>
              <a:t>8/5/2024</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D0C7A7D-FBB6-4816-AA2C-0CC60EF7F583}"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91533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112A5-FF2E-4FAD-84C4-0D9885A9EA67}" type="datetimeFigureOut">
              <a:rPr lang="en-SG" smtClean="0"/>
              <a:t>8/5/2024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D0C7A7D-FBB6-4816-AA2C-0CC60EF7F583}" type="slidenum">
              <a:rPr lang="en-SG" smtClean="0"/>
              <a:t>‹#›</a:t>
            </a:fld>
            <a:endParaRPr lang="en-SG"/>
          </a:p>
        </p:txBody>
      </p:sp>
    </p:spTree>
    <p:extLst>
      <p:ext uri="{BB962C8B-B14F-4D97-AF65-F5344CB8AC3E}">
        <p14:creationId xmlns:p14="http://schemas.microsoft.com/office/powerpoint/2010/main" val="66334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112A5-FF2E-4FAD-84C4-0D9885A9EA67}" type="datetimeFigureOut">
              <a:rPr lang="en-SG" smtClean="0"/>
              <a:t>8/5/2024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D0C7A7D-FBB6-4816-AA2C-0CC60EF7F583}" type="slidenum">
              <a:rPr lang="en-SG" smtClean="0"/>
              <a:t>‹#›</a:t>
            </a:fld>
            <a:endParaRPr lang="en-SG"/>
          </a:p>
        </p:txBody>
      </p:sp>
    </p:spTree>
    <p:extLst>
      <p:ext uri="{BB962C8B-B14F-4D97-AF65-F5344CB8AC3E}">
        <p14:creationId xmlns:p14="http://schemas.microsoft.com/office/powerpoint/2010/main" val="1298901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112A5-FF2E-4FAD-84C4-0D9885A9EA67}" type="datetimeFigureOut">
              <a:rPr lang="en-SG" smtClean="0"/>
              <a:t>8/5/2024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D0C7A7D-FBB6-4816-AA2C-0CC60EF7F583}" type="slidenum">
              <a:rPr lang="en-SG" smtClean="0"/>
              <a:t>‹#›</a:t>
            </a:fld>
            <a:endParaRPr lang="en-SG"/>
          </a:p>
        </p:txBody>
      </p:sp>
    </p:spTree>
    <p:extLst>
      <p:ext uri="{BB962C8B-B14F-4D97-AF65-F5344CB8AC3E}">
        <p14:creationId xmlns:p14="http://schemas.microsoft.com/office/powerpoint/2010/main" val="377091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112A5-FF2E-4FAD-84C4-0D9885A9EA67}" type="datetimeFigureOut">
              <a:rPr lang="en-SG" smtClean="0"/>
              <a:t>8/5/2024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D0C7A7D-FBB6-4816-AA2C-0CC60EF7F583}"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81753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1112A5-FF2E-4FAD-84C4-0D9885A9EA67}" type="datetimeFigureOut">
              <a:rPr lang="en-SG" smtClean="0"/>
              <a:t>8/5/2024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D0C7A7D-FBB6-4816-AA2C-0CC60EF7F583}" type="slidenum">
              <a:rPr lang="en-SG" smtClean="0"/>
              <a:t>‹#›</a:t>
            </a:fld>
            <a:endParaRPr lang="en-SG"/>
          </a:p>
        </p:txBody>
      </p:sp>
    </p:spTree>
    <p:extLst>
      <p:ext uri="{BB962C8B-B14F-4D97-AF65-F5344CB8AC3E}">
        <p14:creationId xmlns:p14="http://schemas.microsoft.com/office/powerpoint/2010/main" val="129283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1112A5-FF2E-4FAD-84C4-0D9885A9EA67}" type="datetimeFigureOut">
              <a:rPr lang="en-SG" smtClean="0"/>
              <a:t>8/5/2024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D0C7A7D-FBB6-4816-AA2C-0CC60EF7F583}" type="slidenum">
              <a:rPr lang="en-SG" smtClean="0"/>
              <a:t>‹#›</a:t>
            </a:fld>
            <a:endParaRPr lang="en-SG"/>
          </a:p>
        </p:txBody>
      </p:sp>
    </p:spTree>
    <p:extLst>
      <p:ext uri="{BB962C8B-B14F-4D97-AF65-F5344CB8AC3E}">
        <p14:creationId xmlns:p14="http://schemas.microsoft.com/office/powerpoint/2010/main" val="405222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1112A5-FF2E-4FAD-84C4-0D9885A9EA67}" type="datetimeFigureOut">
              <a:rPr lang="en-SG" smtClean="0"/>
              <a:t>8/5/2024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D0C7A7D-FBB6-4816-AA2C-0CC60EF7F583}" type="slidenum">
              <a:rPr lang="en-SG" smtClean="0"/>
              <a:t>‹#›</a:t>
            </a:fld>
            <a:endParaRPr lang="en-SG"/>
          </a:p>
        </p:txBody>
      </p:sp>
    </p:spTree>
    <p:extLst>
      <p:ext uri="{BB962C8B-B14F-4D97-AF65-F5344CB8AC3E}">
        <p14:creationId xmlns:p14="http://schemas.microsoft.com/office/powerpoint/2010/main" val="2142791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112A5-FF2E-4FAD-84C4-0D9885A9EA67}" type="datetimeFigureOut">
              <a:rPr lang="en-SG" smtClean="0"/>
              <a:t>8/5/2024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D0C7A7D-FBB6-4816-AA2C-0CC60EF7F583}" type="slidenum">
              <a:rPr lang="en-SG" smtClean="0"/>
              <a:t>‹#›</a:t>
            </a:fld>
            <a:endParaRPr lang="en-SG"/>
          </a:p>
        </p:txBody>
      </p:sp>
    </p:spTree>
    <p:extLst>
      <p:ext uri="{BB962C8B-B14F-4D97-AF65-F5344CB8AC3E}">
        <p14:creationId xmlns:p14="http://schemas.microsoft.com/office/powerpoint/2010/main" val="244404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112A5-FF2E-4FAD-84C4-0D9885A9EA67}" type="datetimeFigureOut">
              <a:rPr lang="en-SG" smtClean="0"/>
              <a:t>8/5/2024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D0C7A7D-FBB6-4816-AA2C-0CC60EF7F583}" type="slidenum">
              <a:rPr lang="en-SG" smtClean="0"/>
              <a:t>‹#›</a:t>
            </a:fld>
            <a:endParaRPr lang="en-SG"/>
          </a:p>
        </p:txBody>
      </p:sp>
    </p:spTree>
    <p:extLst>
      <p:ext uri="{BB962C8B-B14F-4D97-AF65-F5344CB8AC3E}">
        <p14:creationId xmlns:p14="http://schemas.microsoft.com/office/powerpoint/2010/main" val="3501802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112A5-FF2E-4FAD-84C4-0D9885A9EA67}" type="datetimeFigureOut">
              <a:rPr lang="en-SG" smtClean="0"/>
              <a:t>8/5/2024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D0C7A7D-FBB6-4816-AA2C-0CC60EF7F583}" type="slidenum">
              <a:rPr lang="en-SG" smtClean="0"/>
              <a:t>‹#›</a:t>
            </a:fld>
            <a:endParaRPr lang="en-SG"/>
          </a:p>
        </p:txBody>
      </p:sp>
    </p:spTree>
    <p:extLst>
      <p:ext uri="{BB962C8B-B14F-4D97-AF65-F5344CB8AC3E}">
        <p14:creationId xmlns:p14="http://schemas.microsoft.com/office/powerpoint/2010/main" val="339038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61112A5-FF2E-4FAD-84C4-0D9885A9EA67}" type="datetimeFigureOut">
              <a:rPr lang="en-SG" smtClean="0"/>
              <a:t>8/5/2024</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D0C7A7D-FBB6-4816-AA2C-0CC60EF7F583}" type="slidenum">
              <a:rPr lang="en-SG" smtClean="0"/>
              <a:t>‹#›</a:t>
            </a:fld>
            <a:endParaRPr lang="en-SG"/>
          </a:p>
        </p:txBody>
      </p:sp>
    </p:spTree>
    <p:extLst>
      <p:ext uri="{BB962C8B-B14F-4D97-AF65-F5344CB8AC3E}">
        <p14:creationId xmlns:p14="http://schemas.microsoft.com/office/powerpoint/2010/main" val="23875766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EA24-8DC6-7446-8485-0716C8E8515C}"/>
              </a:ext>
            </a:extLst>
          </p:cNvPr>
          <p:cNvSpPr>
            <a:spLocks noGrp="1"/>
          </p:cNvSpPr>
          <p:nvPr>
            <p:ph type="ctrTitle"/>
          </p:nvPr>
        </p:nvSpPr>
        <p:spPr>
          <a:xfrm>
            <a:off x="497360" y="0"/>
            <a:ext cx="11694640" cy="2057399"/>
          </a:xfrm>
          <a:ln>
            <a:noFill/>
          </a:ln>
        </p:spPr>
        <p:txBody>
          <a:bodyPr>
            <a:normAutofit/>
          </a:bodyPr>
          <a:lstStyle/>
          <a:p>
            <a:pPr algn="ctr"/>
            <a:r>
              <a:rPr lang="en-US" sz="13800" b="1" kern="0" dirty="0">
                <a:solidFill>
                  <a:srgbClr val="FFC000"/>
                </a:solidFill>
                <a:latin typeface="Berlin Sans FB Demi" panose="020E0802020502020306" pitchFamily="34" charset="0"/>
                <a:ea typeface="Times New Roman" panose="02020603050405020304" pitchFamily="18" charset="0"/>
                <a:cs typeface="Aharoni" panose="02010803020104030203" pitchFamily="2" charset="-79"/>
              </a:rPr>
              <a:t>Game Playing</a:t>
            </a:r>
            <a:endParaRPr lang="en-SG" sz="13800" b="1" dirty="0">
              <a:solidFill>
                <a:srgbClr val="FFC000"/>
              </a:solidFill>
              <a:latin typeface="Berlin Sans FB Demi" panose="020E0802020502020306" pitchFamily="34" charset="0"/>
              <a:cs typeface="Aharoni" panose="02010803020104030203" pitchFamily="2" charset="-79"/>
            </a:endParaRPr>
          </a:p>
        </p:txBody>
      </p:sp>
      <p:sp>
        <p:nvSpPr>
          <p:cNvPr id="3" name="Subtitle 2">
            <a:extLst>
              <a:ext uri="{FF2B5EF4-FFF2-40B4-BE49-F238E27FC236}">
                <a16:creationId xmlns:a16="http://schemas.microsoft.com/office/drawing/2014/main" id="{24EF68BD-4EF3-7AF5-24A1-1195A64F9214}"/>
              </a:ext>
            </a:extLst>
          </p:cNvPr>
          <p:cNvSpPr>
            <a:spLocks noGrp="1"/>
          </p:cNvSpPr>
          <p:nvPr>
            <p:ph type="subTitle" idx="1"/>
          </p:nvPr>
        </p:nvSpPr>
        <p:spPr>
          <a:xfrm>
            <a:off x="1261872" y="4800600"/>
            <a:ext cx="9418320" cy="1691640"/>
          </a:xfrm>
        </p:spPr>
        <p:txBody>
          <a:bodyPr>
            <a:normAutofit/>
          </a:bodyPr>
          <a:lstStyle/>
          <a:p>
            <a:r>
              <a:rPr lang="en-SG" sz="2800" b="1" dirty="0">
                <a:solidFill>
                  <a:schemeClr val="tx1"/>
                </a:solidFill>
                <a:latin typeface="Aptos" panose="020B0004020202020204" pitchFamily="34" charset="0"/>
              </a:rPr>
              <a:t>Course Name: </a:t>
            </a:r>
            <a:r>
              <a:rPr lang="en-US" sz="2400" b="1" kern="0" dirty="0">
                <a:solidFill>
                  <a:schemeClr val="tx1"/>
                </a:solidFill>
                <a:effectLst/>
                <a:latin typeface="Aptos" panose="020B0004020202020204" pitchFamily="34" charset="0"/>
                <a:ea typeface="Times New Roman" panose="02020603050405020304" pitchFamily="18" charset="0"/>
              </a:rPr>
              <a:t>Artificial Intelligence</a:t>
            </a:r>
          </a:p>
          <a:p>
            <a:r>
              <a:rPr lang="en-US" sz="2400" b="1" kern="0" dirty="0">
                <a:solidFill>
                  <a:schemeClr val="tx1"/>
                </a:solidFill>
                <a:latin typeface="Aptos" panose="020B0004020202020204" pitchFamily="34" charset="0"/>
              </a:rPr>
              <a:t>Course code: </a:t>
            </a:r>
            <a:r>
              <a:rPr lang="en-US" sz="2400" b="1" kern="0" dirty="0">
                <a:solidFill>
                  <a:schemeClr val="tx1"/>
                </a:solidFill>
                <a:effectLst/>
                <a:latin typeface="Aptos" panose="020B0004020202020204" pitchFamily="34" charset="0"/>
                <a:ea typeface="Times New Roman" panose="02020603050405020304" pitchFamily="18" charset="0"/>
              </a:rPr>
              <a:t>CSE-403 [ SECTION - A ] </a:t>
            </a:r>
            <a:endParaRPr lang="en-SG" sz="2800" b="1" dirty="0">
              <a:solidFill>
                <a:schemeClr val="tx1"/>
              </a:solidFill>
              <a:latin typeface="Aptos" panose="020B0004020202020204" pitchFamily="34" charset="0"/>
            </a:endParaRPr>
          </a:p>
        </p:txBody>
      </p:sp>
      <p:sp>
        <p:nvSpPr>
          <p:cNvPr id="4" name="Title 1">
            <a:extLst>
              <a:ext uri="{FF2B5EF4-FFF2-40B4-BE49-F238E27FC236}">
                <a16:creationId xmlns:a16="http://schemas.microsoft.com/office/drawing/2014/main" id="{09181FFB-8C6A-8B61-E48C-3F57C4D67EFE}"/>
              </a:ext>
            </a:extLst>
          </p:cNvPr>
          <p:cNvSpPr txBox="1">
            <a:spLocks/>
          </p:cNvSpPr>
          <p:nvPr/>
        </p:nvSpPr>
        <p:spPr>
          <a:xfrm>
            <a:off x="497356" y="1715284"/>
            <a:ext cx="11562665" cy="1403023"/>
          </a:xfrm>
          <a:prstGeom prst="rect">
            <a:avLst/>
          </a:prstGeom>
          <a:ln>
            <a:noFill/>
          </a:ln>
        </p:spPr>
        <p:txBody>
          <a:bodyPr vert="horz" lIns="91440" tIns="45720" rIns="91440" bIns="45720" rtlCol="0" anchor="b">
            <a:norm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n-US" sz="9600" b="1" kern="0" dirty="0">
                <a:solidFill>
                  <a:schemeClr val="accent6">
                    <a:lumMod val="60000"/>
                    <a:lumOff val="40000"/>
                  </a:schemeClr>
                </a:solidFill>
                <a:latin typeface="Berlin Sans FB Demi" panose="020E0802020502020306" pitchFamily="34" charset="0"/>
                <a:ea typeface="Times New Roman" panose="02020603050405020304" pitchFamily="18" charset="0"/>
                <a:cs typeface="Aharoni" panose="02010803020104030203" pitchFamily="2" charset="-79"/>
              </a:rPr>
              <a:t>Game Playing</a:t>
            </a:r>
            <a:endParaRPr lang="en-SG" sz="9600" b="1" dirty="0">
              <a:solidFill>
                <a:schemeClr val="accent6">
                  <a:lumMod val="60000"/>
                  <a:lumOff val="40000"/>
                </a:schemeClr>
              </a:solidFill>
              <a:latin typeface="Berlin Sans FB Demi" panose="020E0802020502020306" pitchFamily="34" charset="0"/>
              <a:cs typeface="Aharoni" panose="02010803020104030203" pitchFamily="2" charset="-79"/>
            </a:endParaRPr>
          </a:p>
        </p:txBody>
      </p:sp>
      <p:sp>
        <p:nvSpPr>
          <p:cNvPr id="5" name="Title 1">
            <a:extLst>
              <a:ext uri="{FF2B5EF4-FFF2-40B4-BE49-F238E27FC236}">
                <a16:creationId xmlns:a16="http://schemas.microsoft.com/office/drawing/2014/main" id="{7EB96076-F167-E1D3-C18E-FCB5FF934104}"/>
              </a:ext>
            </a:extLst>
          </p:cNvPr>
          <p:cNvSpPr txBox="1">
            <a:spLocks/>
          </p:cNvSpPr>
          <p:nvPr/>
        </p:nvSpPr>
        <p:spPr>
          <a:xfrm>
            <a:off x="497356" y="2874388"/>
            <a:ext cx="11445962" cy="974104"/>
          </a:xfrm>
          <a:prstGeom prst="rect">
            <a:avLst/>
          </a:prstGeom>
          <a:ln>
            <a:noFill/>
          </a:ln>
        </p:spPr>
        <p:txBody>
          <a:bodyPr vert="horz" lIns="91440" tIns="45720" rIns="91440" bIns="45720" rtlCol="0" anchor="b">
            <a:norm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n-US" sz="6600" b="1" kern="0" dirty="0">
                <a:solidFill>
                  <a:schemeClr val="accent2">
                    <a:lumMod val="40000"/>
                    <a:lumOff val="60000"/>
                  </a:schemeClr>
                </a:solidFill>
                <a:latin typeface="Berlin Sans FB Demi" panose="020E0802020502020306" pitchFamily="34" charset="0"/>
                <a:ea typeface="Times New Roman" panose="02020603050405020304" pitchFamily="18" charset="0"/>
                <a:cs typeface="Aharoni" panose="02010803020104030203" pitchFamily="2" charset="-79"/>
              </a:rPr>
              <a:t>Game Playing</a:t>
            </a:r>
            <a:endParaRPr lang="en-SG" sz="6600" b="1" dirty="0">
              <a:solidFill>
                <a:schemeClr val="accent2">
                  <a:lumMod val="40000"/>
                  <a:lumOff val="60000"/>
                </a:schemeClr>
              </a:solidFill>
              <a:latin typeface="Berlin Sans FB Demi" panose="020E0802020502020306" pitchFamily="34" charset="0"/>
              <a:cs typeface="Aharoni" panose="02010803020104030203" pitchFamily="2" charset="-79"/>
            </a:endParaRPr>
          </a:p>
        </p:txBody>
      </p:sp>
      <p:sp>
        <p:nvSpPr>
          <p:cNvPr id="6" name="Title 1">
            <a:extLst>
              <a:ext uri="{FF2B5EF4-FFF2-40B4-BE49-F238E27FC236}">
                <a16:creationId xmlns:a16="http://schemas.microsoft.com/office/drawing/2014/main" id="{BF231DD0-0B6C-6A3E-0308-1A0C9FC08EDF}"/>
              </a:ext>
            </a:extLst>
          </p:cNvPr>
          <p:cNvSpPr txBox="1">
            <a:spLocks/>
          </p:cNvSpPr>
          <p:nvPr/>
        </p:nvSpPr>
        <p:spPr>
          <a:xfrm>
            <a:off x="497355" y="3718482"/>
            <a:ext cx="11445963" cy="619028"/>
          </a:xfrm>
          <a:prstGeom prst="rect">
            <a:avLst/>
          </a:prstGeom>
          <a:ln>
            <a:noFill/>
          </a:ln>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n-US" sz="4400" b="1" kern="0" dirty="0">
                <a:solidFill>
                  <a:schemeClr val="accent2">
                    <a:lumMod val="75000"/>
                  </a:schemeClr>
                </a:solidFill>
                <a:latin typeface="Berlin Sans FB Demi" panose="020E0802020502020306" pitchFamily="34" charset="0"/>
                <a:ea typeface="Times New Roman" panose="02020603050405020304" pitchFamily="18" charset="0"/>
                <a:cs typeface="Aharoni" panose="02010803020104030203" pitchFamily="2" charset="-79"/>
              </a:rPr>
              <a:t>Game Playing</a:t>
            </a:r>
            <a:endParaRPr lang="en-SG" sz="4400" b="1" dirty="0">
              <a:solidFill>
                <a:schemeClr val="accent2">
                  <a:lumMod val="75000"/>
                </a:schemeClr>
              </a:solidFill>
              <a:latin typeface="Berlin Sans FB Demi" panose="020E0802020502020306" pitchFamily="34" charset="0"/>
              <a:cs typeface="Aharoni" panose="02010803020104030203" pitchFamily="2" charset="-79"/>
            </a:endParaRPr>
          </a:p>
        </p:txBody>
      </p:sp>
    </p:spTree>
    <p:extLst>
      <p:ext uri="{BB962C8B-B14F-4D97-AF65-F5344CB8AC3E}">
        <p14:creationId xmlns:p14="http://schemas.microsoft.com/office/powerpoint/2010/main" val="24388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4E0584-CF2F-6A91-73BA-978C583364A4}"/>
              </a:ext>
            </a:extLst>
          </p:cNvPr>
          <p:cNvSpPr>
            <a:spLocks noGrp="1"/>
          </p:cNvSpPr>
          <p:nvPr>
            <p:ph idx="1"/>
          </p:nvPr>
        </p:nvSpPr>
        <p:spPr>
          <a:xfrm>
            <a:off x="152400" y="152400"/>
            <a:ext cx="11582400" cy="6027737"/>
          </a:xfrm>
        </p:spPr>
        <p:txBody>
          <a:bodyPr>
            <a:normAutofit/>
          </a:bodyPr>
          <a:lstStyle/>
          <a:p>
            <a:pPr algn="just"/>
            <a:r>
              <a:rPr lang="en-US" b="0" i="0" dirty="0">
                <a:solidFill>
                  <a:srgbClr val="610B38"/>
                </a:solidFill>
                <a:effectLst/>
                <a:highlight>
                  <a:srgbClr val="FFFFFF"/>
                </a:highlight>
                <a:latin typeface="erdana"/>
              </a:rPr>
              <a:t>Properties of Mini-Max algorithm:</a:t>
            </a:r>
          </a:p>
          <a:p>
            <a:pPr algn="just">
              <a:buFont typeface="Arial" panose="020B0604020202020204" pitchFamily="34" charset="0"/>
              <a:buChar char="•"/>
            </a:pPr>
            <a:r>
              <a:rPr lang="en-US" b="1" i="0" dirty="0">
                <a:solidFill>
                  <a:srgbClr val="000000"/>
                </a:solidFill>
                <a:effectLst/>
                <a:highlight>
                  <a:srgbClr val="FFFFFF"/>
                </a:highlight>
                <a:latin typeface="inter-bold"/>
              </a:rPr>
              <a:t>Complete-</a:t>
            </a:r>
            <a:r>
              <a:rPr lang="en-US" b="0" i="0" dirty="0">
                <a:solidFill>
                  <a:srgbClr val="000000"/>
                </a:solidFill>
                <a:effectLst/>
                <a:highlight>
                  <a:srgbClr val="FFFFFF"/>
                </a:highlight>
                <a:latin typeface="inter-regular"/>
              </a:rPr>
              <a:t> Min-Max algorithm is Complete. It will definitely find a solution (if exist), in the finite search tree.</a:t>
            </a:r>
          </a:p>
          <a:p>
            <a:pPr algn="just">
              <a:buFont typeface="Arial" panose="020B0604020202020204" pitchFamily="34" charset="0"/>
              <a:buChar char="•"/>
            </a:pPr>
            <a:r>
              <a:rPr lang="en-US" b="1" i="0" dirty="0">
                <a:solidFill>
                  <a:srgbClr val="000000"/>
                </a:solidFill>
                <a:effectLst/>
                <a:highlight>
                  <a:srgbClr val="FFFFFF"/>
                </a:highlight>
                <a:latin typeface="inter-bold"/>
              </a:rPr>
              <a:t>Optimal-</a:t>
            </a:r>
            <a:r>
              <a:rPr lang="en-US" b="0" i="0" dirty="0">
                <a:solidFill>
                  <a:srgbClr val="000000"/>
                </a:solidFill>
                <a:effectLst/>
                <a:highlight>
                  <a:srgbClr val="FFFFFF"/>
                </a:highlight>
                <a:latin typeface="inter-regular"/>
              </a:rPr>
              <a:t> Min-Max algorithm is optimal if both opponents are playing optimally.</a:t>
            </a:r>
          </a:p>
          <a:p>
            <a:pPr algn="just">
              <a:buFont typeface="Arial" panose="020B0604020202020204" pitchFamily="34" charset="0"/>
              <a:buChar char="•"/>
            </a:pPr>
            <a:r>
              <a:rPr lang="en-US" b="1" i="0" dirty="0">
                <a:solidFill>
                  <a:srgbClr val="000000"/>
                </a:solidFill>
                <a:effectLst/>
                <a:highlight>
                  <a:srgbClr val="FFFFFF"/>
                </a:highlight>
                <a:latin typeface="inter-bold"/>
              </a:rPr>
              <a:t>Time complexity-</a:t>
            </a:r>
            <a:r>
              <a:rPr lang="en-US" b="0" i="0" dirty="0">
                <a:solidFill>
                  <a:srgbClr val="000000"/>
                </a:solidFill>
                <a:effectLst/>
                <a:highlight>
                  <a:srgbClr val="FFFFFF"/>
                </a:highlight>
                <a:latin typeface="inter-regular"/>
              </a:rPr>
              <a:t> As it performs DFS for the game-tree, so the time complexity of Min-Max algorithm is </a:t>
            </a:r>
            <a:r>
              <a:rPr lang="en-US" b="1" i="0" dirty="0">
                <a:solidFill>
                  <a:srgbClr val="000000"/>
                </a:solidFill>
                <a:effectLst/>
                <a:highlight>
                  <a:srgbClr val="FFFFFF"/>
                </a:highlight>
                <a:latin typeface="inter-bold"/>
              </a:rPr>
              <a:t>O(b</a:t>
            </a:r>
            <a:r>
              <a:rPr lang="en-US" b="1" i="0" baseline="30000" dirty="0">
                <a:solidFill>
                  <a:srgbClr val="000000"/>
                </a:solidFill>
                <a:effectLst/>
                <a:highlight>
                  <a:srgbClr val="FFFFFF"/>
                </a:highlight>
                <a:latin typeface="inter-bold"/>
              </a:rPr>
              <a:t>m</a:t>
            </a:r>
            <a:r>
              <a:rPr lang="en-US" b="1" i="0" dirty="0">
                <a:solidFill>
                  <a:srgbClr val="000000"/>
                </a:solidFill>
                <a:effectLst/>
                <a:highlight>
                  <a:srgbClr val="FFFFFF"/>
                </a:highlight>
                <a:latin typeface="inter-bold"/>
              </a:rPr>
              <a:t>)</a:t>
            </a:r>
            <a:r>
              <a:rPr lang="en-US" b="0" i="0" dirty="0">
                <a:solidFill>
                  <a:srgbClr val="000000"/>
                </a:solidFill>
                <a:effectLst/>
                <a:highlight>
                  <a:srgbClr val="FFFFFF"/>
                </a:highlight>
                <a:latin typeface="inter-regular"/>
              </a:rPr>
              <a:t>, where b is branching factor of the game-tree, and m is the maximum depth of the tree.</a:t>
            </a:r>
          </a:p>
          <a:p>
            <a:pPr algn="just">
              <a:buFont typeface="Arial" panose="020B0604020202020204" pitchFamily="34" charset="0"/>
              <a:buChar char="•"/>
            </a:pPr>
            <a:r>
              <a:rPr lang="en-US" b="1" i="0" dirty="0">
                <a:solidFill>
                  <a:srgbClr val="000000"/>
                </a:solidFill>
                <a:effectLst/>
                <a:highlight>
                  <a:srgbClr val="FFFFFF"/>
                </a:highlight>
                <a:latin typeface="inter-bold"/>
              </a:rPr>
              <a:t>Space Complexity-</a:t>
            </a:r>
            <a:r>
              <a:rPr lang="en-US" b="0" i="0" dirty="0">
                <a:solidFill>
                  <a:srgbClr val="000000"/>
                </a:solidFill>
                <a:effectLst/>
                <a:highlight>
                  <a:srgbClr val="FFFFFF"/>
                </a:highlight>
                <a:latin typeface="inter-regular"/>
              </a:rPr>
              <a:t> Space complexity of Mini-max algorithm is also similar to DFS which is </a:t>
            </a:r>
            <a:r>
              <a:rPr lang="en-US" b="1" i="0" dirty="0">
                <a:solidFill>
                  <a:srgbClr val="000000"/>
                </a:solidFill>
                <a:effectLst/>
                <a:highlight>
                  <a:srgbClr val="FFFFFF"/>
                </a:highlight>
                <a:latin typeface="inter-bold"/>
              </a:rPr>
              <a:t>O(bm)</a:t>
            </a:r>
            <a:r>
              <a:rPr lang="en-US" b="0" i="0" dirty="0">
                <a:solidFill>
                  <a:srgbClr val="000000"/>
                </a:solidFill>
                <a:effectLst/>
                <a:highlight>
                  <a:srgbClr val="FFFFFF"/>
                </a:highlight>
                <a:latin typeface="inter-regular"/>
              </a:rPr>
              <a:t>.</a:t>
            </a:r>
          </a:p>
          <a:p>
            <a:pPr algn="just"/>
            <a:r>
              <a:rPr lang="en-US" b="0" i="0" dirty="0">
                <a:solidFill>
                  <a:srgbClr val="610B38"/>
                </a:solidFill>
                <a:effectLst/>
                <a:highlight>
                  <a:srgbClr val="FFFFFF"/>
                </a:highlight>
                <a:latin typeface="erdana"/>
              </a:rPr>
              <a:t>Limitation of the minimax Algorithm:</a:t>
            </a:r>
          </a:p>
          <a:p>
            <a:pPr algn="just"/>
            <a:r>
              <a:rPr lang="en-US" b="0" i="0" dirty="0">
                <a:solidFill>
                  <a:srgbClr val="333333"/>
                </a:solidFill>
                <a:effectLst/>
                <a:highlight>
                  <a:srgbClr val="FFFFFF"/>
                </a:highlight>
                <a:latin typeface="inter-regular"/>
              </a:rPr>
              <a:t>The main drawback of the minimax algorithm is that it gets really slow for complex games such as Chess, go, etc. This type of games has a huge branching factor, and the player has lots of choices to decide. This limitation of the minimax algorithm can be improved from </a:t>
            </a:r>
            <a:r>
              <a:rPr lang="en-US" b="1" i="0" dirty="0">
                <a:solidFill>
                  <a:srgbClr val="333333"/>
                </a:solidFill>
                <a:effectLst/>
                <a:highlight>
                  <a:srgbClr val="FFFFFF"/>
                </a:highlight>
                <a:latin typeface="inter-bold"/>
              </a:rPr>
              <a:t>alpha-beta pruning</a:t>
            </a:r>
            <a:r>
              <a:rPr lang="en-US" b="0" i="0" dirty="0">
                <a:solidFill>
                  <a:srgbClr val="333333"/>
                </a:solidFill>
                <a:effectLst/>
                <a:highlight>
                  <a:srgbClr val="FFFFFF"/>
                </a:highlight>
                <a:latin typeface="inter-regular"/>
              </a:rPr>
              <a:t> which we have discussed in the next topic.</a:t>
            </a:r>
          </a:p>
          <a:p>
            <a:endParaRPr lang="en-SG" dirty="0"/>
          </a:p>
        </p:txBody>
      </p:sp>
    </p:spTree>
    <p:extLst>
      <p:ext uri="{BB962C8B-B14F-4D97-AF65-F5344CB8AC3E}">
        <p14:creationId xmlns:p14="http://schemas.microsoft.com/office/powerpoint/2010/main" val="1610416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FF38-BB7E-99AB-7729-F97CD35740A7}"/>
              </a:ext>
            </a:extLst>
          </p:cNvPr>
          <p:cNvSpPr>
            <a:spLocks noGrp="1"/>
          </p:cNvSpPr>
          <p:nvPr>
            <p:ph type="title"/>
          </p:nvPr>
        </p:nvSpPr>
        <p:spPr>
          <a:xfrm>
            <a:off x="0" y="0"/>
            <a:ext cx="11720946" cy="811876"/>
          </a:xfrm>
        </p:spPr>
        <p:txBody>
          <a:bodyPr/>
          <a:lstStyle/>
          <a:p>
            <a:r>
              <a:rPr lang="en-SG" b="0" i="0" dirty="0">
                <a:solidFill>
                  <a:srgbClr val="610B38"/>
                </a:solidFill>
                <a:effectLst/>
                <a:highlight>
                  <a:srgbClr val="FFFFFF"/>
                </a:highlight>
                <a:latin typeface="erdana"/>
              </a:rPr>
              <a:t>   Alpha-Beta Pruning</a:t>
            </a:r>
            <a:endParaRPr lang="en-SG" dirty="0"/>
          </a:p>
        </p:txBody>
      </p:sp>
      <p:sp>
        <p:nvSpPr>
          <p:cNvPr id="3" name="Content Placeholder 2">
            <a:extLst>
              <a:ext uri="{FF2B5EF4-FFF2-40B4-BE49-F238E27FC236}">
                <a16:creationId xmlns:a16="http://schemas.microsoft.com/office/drawing/2014/main" id="{744180BC-FF90-C141-23D5-3C5B08D22CE6}"/>
              </a:ext>
            </a:extLst>
          </p:cNvPr>
          <p:cNvSpPr>
            <a:spLocks noGrp="1"/>
          </p:cNvSpPr>
          <p:nvPr>
            <p:ph idx="1"/>
          </p:nvPr>
        </p:nvSpPr>
        <p:spPr>
          <a:xfrm>
            <a:off x="554181" y="1080656"/>
            <a:ext cx="11416145" cy="5099482"/>
          </a:xfrm>
        </p:spPr>
        <p:txBody>
          <a:bodyPr>
            <a:normAutofit lnSpcReduction="10000"/>
          </a:bodyPr>
          <a:lstStyle/>
          <a:p>
            <a:pPr algn="just">
              <a:buFont typeface="Arial" panose="020B0604020202020204" pitchFamily="34" charset="0"/>
              <a:buChar char="•"/>
            </a:pPr>
            <a:r>
              <a:rPr lang="en-US" b="0" i="0" dirty="0">
                <a:solidFill>
                  <a:srgbClr val="000000"/>
                </a:solidFill>
                <a:effectLst/>
                <a:highlight>
                  <a:srgbClr val="FFFFFF"/>
                </a:highlight>
                <a:latin typeface="inter-regular"/>
              </a:rPr>
              <a:t>Alpha-beta pruning is a modified version of the minimax algorithm. It is an optimization technique for the minimax algorithm.</a:t>
            </a:r>
          </a:p>
          <a:p>
            <a:pPr algn="just">
              <a:buFont typeface="Arial" panose="020B0604020202020204" pitchFamily="34" charset="0"/>
              <a:buChar char="•"/>
            </a:pPr>
            <a:r>
              <a:rPr lang="en-US" b="0" i="0" dirty="0">
                <a:solidFill>
                  <a:srgbClr val="000000"/>
                </a:solidFill>
                <a:effectLst/>
                <a:highlight>
                  <a:srgbClr val="FFFFFF"/>
                </a:highlight>
                <a:latin typeface="inter-regular"/>
              </a:rPr>
              <a:t>As we have seen in the minimax search algorithm that the number of game states it has to examine are exponential in depth of the tree. Since we cannot eliminate the exponent, but we can cut it to half. Hence there is a technique by which without checking each node of the game tree we can compute the correct minimax decision, and this technique is called </a:t>
            </a:r>
            <a:r>
              <a:rPr lang="en-US" b="1" i="0" dirty="0">
                <a:solidFill>
                  <a:srgbClr val="000000"/>
                </a:solidFill>
                <a:effectLst/>
                <a:highlight>
                  <a:srgbClr val="FFFFFF"/>
                </a:highlight>
                <a:latin typeface="inter-bold"/>
              </a:rPr>
              <a:t>pruning</a:t>
            </a:r>
            <a:r>
              <a:rPr lang="en-US" b="0" i="0" dirty="0">
                <a:solidFill>
                  <a:srgbClr val="000000"/>
                </a:solidFill>
                <a:effectLst/>
                <a:highlight>
                  <a:srgbClr val="FFFFFF"/>
                </a:highlight>
                <a:latin typeface="inter-regular"/>
              </a:rPr>
              <a:t>. This involves two threshold parameter Alpha and beta for future expansion, so it is called </a:t>
            </a:r>
            <a:r>
              <a:rPr lang="en-US" b="1" i="0" dirty="0">
                <a:solidFill>
                  <a:srgbClr val="000000"/>
                </a:solidFill>
                <a:effectLst/>
                <a:highlight>
                  <a:srgbClr val="FFFFFF"/>
                </a:highlight>
                <a:latin typeface="inter-bold"/>
              </a:rPr>
              <a:t>alpha-beta pruning</a:t>
            </a:r>
            <a:r>
              <a:rPr lang="en-US" b="0" i="0" dirty="0">
                <a:solidFill>
                  <a:srgbClr val="000000"/>
                </a:solidFill>
                <a:effectLst/>
                <a:highlight>
                  <a:srgbClr val="FFFFFF"/>
                </a:highlight>
                <a:latin typeface="inter-regular"/>
              </a:rPr>
              <a:t>. It is also called as </a:t>
            </a:r>
            <a:r>
              <a:rPr lang="en-US" b="1" i="0" dirty="0">
                <a:solidFill>
                  <a:srgbClr val="000000"/>
                </a:solidFill>
                <a:effectLst/>
                <a:highlight>
                  <a:srgbClr val="FFFFFF"/>
                </a:highlight>
                <a:latin typeface="inter-bold"/>
              </a:rPr>
              <a:t>Alpha-Beta Algorithm</a:t>
            </a:r>
            <a:r>
              <a:rPr lang="en-US" b="0" i="0" dirty="0">
                <a:solidFill>
                  <a:srgbClr val="000000"/>
                </a:solidFill>
                <a:effectLst/>
                <a:highlight>
                  <a:srgbClr val="FFFFFF"/>
                </a:highlight>
                <a:latin typeface="inter-regular"/>
              </a:rPr>
              <a:t>.</a:t>
            </a:r>
          </a:p>
          <a:p>
            <a:pPr algn="just">
              <a:buFont typeface="Arial" panose="020B0604020202020204" pitchFamily="34" charset="0"/>
              <a:buChar char="•"/>
            </a:pPr>
            <a:r>
              <a:rPr lang="en-US" b="0" i="0" dirty="0">
                <a:solidFill>
                  <a:srgbClr val="000000"/>
                </a:solidFill>
                <a:effectLst/>
                <a:highlight>
                  <a:srgbClr val="FFFFFF"/>
                </a:highlight>
                <a:latin typeface="inter-regular"/>
              </a:rPr>
              <a:t>Alpha-beta pruning can be applied at any depth of a tree, and sometimes it not only prune the tree leaves but also entire sub-tree.</a:t>
            </a:r>
          </a:p>
          <a:p>
            <a:pPr algn="just">
              <a:buFont typeface="Arial" panose="020B0604020202020204" pitchFamily="34" charset="0"/>
              <a:buChar char="•"/>
            </a:pPr>
            <a:r>
              <a:rPr lang="en-US" b="0" i="0" dirty="0">
                <a:solidFill>
                  <a:srgbClr val="000000"/>
                </a:solidFill>
                <a:effectLst/>
                <a:highlight>
                  <a:srgbClr val="FFFFFF"/>
                </a:highlight>
                <a:latin typeface="inter-regular"/>
              </a:rPr>
              <a:t>The two-parameter can be defined as:</a:t>
            </a:r>
          </a:p>
          <a:p>
            <a:pPr marL="742950" lvl="1" indent="-285750" algn="just">
              <a:buFont typeface="Arial" panose="020B0604020202020204" pitchFamily="34" charset="0"/>
              <a:buChar char="•"/>
            </a:pPr>
            <a:r>
              <a:rPr lang="en-US" b="1" i="0" dirty="0">
                <a:solidFill>
                  <a:srgbClr val="000000"/>
                </a:solidFill>
                <a:effectLst/>
                <a:highlight>
                  <a:srgbClr val="FFFFFF"/>
                </a:highlight>
                <a:latin typeface="inter-bold"/>
              </a:rPr>
              <a:t>Alpha:</a:t>
            </a:r>
            <a:r>
              <a:rPr lang="en-US" b="0" i="0" dirty="0">
                <a:solidFill>
                  <a:srgbClr val="000000"/>
                </a:solidFill>
                <a:effectLst/>
                <a:highlight>
                  <a:srgbClr val="FFFFFF"/>
                </a:highlight>
                <a:latin typeface="inter-regular"/>
              </a:rPr>
              <a:t> The best (highest-value) choice we have found so far at any point along the path of Maximizer. The initial value of alpha is </a:t>
            </a:r>
            <a:r>
              <a:rPr lang="en-US" b="1" i="0" dirty="0">
                <a:solidFill>
                  <a:srgbClr val="000000"/>
                </a:solidFill>
                <a:effectLst/>
                <a:highlight>
                  <a:srgbClr val="FFFFFF"/>
                </a:highlight>
                <a:latin typeface="inter-bold"/>
              </a:rPr>
              <a:t>-∞</a:t>
            </a:r>
            <a:r>
              <a:rPr lang="en-US" b="0" i="0" dirty="0">
                <a:solidFill>
                  <a:srgbClr val="000000"/>
                </a:solidFill>
                <a:effectLst/>
                <a:highlight>
                  <a:srgbClr val="FFFFFF"/>
                </a:highlight>
                <a:latin typeface="inter-regular"/>
              </a:rPr>
              <a:t>.</a:t>
            </a:r>
          </a:p>
          <a:p>
            <a:pPr marL="742950" lvl="1" indent="-285750" algn="just">
              <a:buFont typeface="Arial" panose="020B0604020202020204" pitchFamily="34" charset="0"/>
              <a:buChar char="•"/>
            </a:pPr>
            <a:r>
              <a:rPr lang="en-US" b="1" i="0" dirty="0">
                <a:solidFill>
                  <a:srgbClr val="000000"/>
                </a:solidFill>
                <a:effectLst/>
                <a:highlight>
                  <a:srgbClr val="FFFFFF"/>
                </a:highlight>
                <a:latin typeface="inter-bold"/>
              </a:rPr>
              <a:t>Beta:</a:t>
            </a:r>
            <a:r>
              <a:rPr lang="en-US" b="0" i="0" dirty="0">
                <a:solidFill>
                  <a:srgbClr val="000000"/>
                </a:solidFill>
                <a:effectLst/>
                <a:highlight>
                  <a:srgbClr val="FFFFFF"/>
                </a:highlight>
                <a:latin typeface="inter-regular"/>
              </a:rPr>
              <a:t> The best (lowest-value) choice we have found so far at any point along the path of Minimizer. The initial value of beta is </a:t>
            </a:r>
            <a:r>
              <a:rPr lang="en-US" b="1" i="0" dirty="0">
                <a:solidFill>
                  <a:srgbClr val="000000"/>
                </a:solidFill>
                <a:effectLst/>
                <a:highlight>
                  <a:srgbClr val="FFFFFF"/>
                </a:highlight>
                <a:latin typeface="inter-bold"/>
              </a:rPr>
              <a:t>+∞</a:t>
            </a:r>
            <a:r>
              <a:rPr lang="en-US" b="0" i="0" dirty="0">
                <a:solidFill>
                  <a:srgbClr val="000000"/>
                </a:solidFill>
                <a:effectLst/>
                <a:highlight>
                  <a:srgbClr val="FFFFFF"/>
                </a:highlight>
                <a:latin typeface="inter-regular"/>
              </a:rPr>
              <a:t>.</a:t>
            </a:r>
          </a:p>
          <a:p>
            <a:pPr algn="just">
              <a:buFont typeface="Arial" panose="020B0604020202020204" pitchFamily="34" charset="0"/>
              <a:buChar char="•"/>
            </a:pPr>
            <a:r>
              <a:rPr lang="en-US" b="0" i="0" dirty="0">
                <a:solidFill>
                  <a:srgbClr val="000000"/>
                </a:solidFill>
                <a:effectLst/>
                <a:highlight>
                  <a:srgbClr val="FFFFFF"/>
                </a:highlight>
                <a:latin typeface="inter-regular"/>
              </a:rPr>
              <a:t>The Alpha-beta pruning to a standard minimax algorithm returns the same move as the standard algorithm does, but it removes all the nodes which are not really affecting the final decision but making algorithm slow. Hence by pruning these nodes, it makes the algorithm fast.</a:t>
            </a:r>
          </a:p>
          <a:p>
            <a:endParaRPr lang="en-SG" dirty="0"/>
          </a:p>
        </p:txBody>
      </p:sp>
    </p:spTree>
    <p:extLst>
      <p:ext uri="{BB962C8B-B14F-4D97-AF65-F5344CB8AC3E}">
        <p14:creationId xmlns:p14="http://schemas.microsoft.com/office/powerpoint/2010/main" val="379486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7EBAA2-9D4D-5D0A-376A-C93BB3F2964A}"/>
              </a:ext>
            </a:extLst>
          </p:cNvPr>
          <p:cNvSpPr>
            <a:spLocks noGrp="1"/>
          </p:cNvSpPr>
          <p:nvPr>
            <p:ph idx="1"/>
          </p:nvPr>
        </p:nvSpPr>
        <p:spPr>
          <a:xfrm>
            <a:off x="346364" y="415636"/>
            <a:ext cx="11596254" cy="5764501"/>
          </a:xfrm>
        </p:spPr>
        <p:txBody>
          <a:bodyPr/>
          <a:lstStyle/>
          <a:p>
            <a:pPr algn="just"/>
            <a:r>
              <a:rPr lang="en-US" b="0" i="0" dirty="0">
                <a:solidFill>
                  <a:srgbClr val="610B38"/>
                </a:solidFill>
                <a:effectLst/>
                <a:highlight>
                  <a:srgbClr val="FFFFFF"/>
                </a:highlight>
                <a:latin typeface="erdana"/>
              </a:rPr>
              <a:t>Condition for Alpha-beta pruning:</a:t>
            </a:r>
          </a:p>
          <a:p>
            <a:pPr algn="just"/>
            <a:r>
              <a:rPr lang="en-US" b="0" i="0" dirty="0">
                <a:solidFill>
                  <a:srgbClr val="333333"/>
                </a:solidFill>
                <a:effectLst/>
                <a:highlight>
                  <a:srgbClr val="FFFFFF"/>
                </a:highlight>
                <a:latin typeface="inter-regular"/>
              </a:rPr>
              <a:t>The main condition which required for alpha-beta pruning is:</a:t>
            </a:r>
          </a:p>
          <a:p>
            <a:pPr algn="just">
              <a:buFont typeface="+mj-lt"/>
              <a:buAutoNum type="arabicPeriod"/>
            </a:pPr>
            <a:r>
              <a:rPr lang="en-US" b="0" i="0" dirty="0">
                <a:solidFill>
                  <a:srgbClr val="000000"/>
                </a:solidFill>
                <a:effectLst/>
                <a:latin typeface="inter-regular"/>
              </a:rPr>
              <a:t>α&gt;=β  </a:t>
            </a:r>
          </a:p>
          <a:p>
            <a:pPr algn="just"/>
            <a:r>
              <a:rPr lang="en-US" b="0" i="0" dirty="0">
                <a:solidFill>
                  <a:srgbClr val="610B38"/>
                </a:solidFill>
                <a:effectLst/>
                <a:highlight>
                  <a:srgbClr val="FFFFFF"/>
                </a:highlight>
                <a:latin typeface="erdana"/>
              </a:rPr>
              <a:t>Key points about alpha-beta pruning:</a:t>
            </a:r>
          </a:p>
          <a:p>
            <a:pPr algn="just">
              <a:buFont typeface="Arial" panose="020B0604020202020204" pitchFamily="34" charset="0"/>
              <a:buChar char="•"/>
            </a:pPr>
            <a:r>
              <a:rPr lang="en-US" b="0" i="0" dirty="0">
                <a:solidFill>
                  <a:srgbClr val="000000"/>
                </a:solidFill>
                <a:effectLst/>
                <a:highlight>
                  <a:srgbClr val="FFFFFF"/>
                </a:highlight>
                <a:latin typeface="inter-regular"/>
              </a:rPr>
              <a:t>The Max player will only update the value of alpha.</a:t>
            </a:r>
          </a:p>
          <a:p>
            <a:pPr algn="just">
              <a:buFont typeface="Arial" panose="020B0604020202020204" pitchFamily="34" charset="0"/>
              <a:buChar char="•"/>
            </a:pPr>
            <a:r>
              <a:rPr lang="en-US" b="0" i="0" dirty="0">
                <a:solidFill>
                  <a:srgbClr val="000000"/>
                </a:solidFill>
                <a:effectLst/>
                <a:highlight>
                  <a:srgbClr val="FFFFFF"/>
                </a:highlight>
                <a:latin typeface="inter-regular"/>
              </a:rPr>
              <a:t>The Min player will only update the value of beta.</a:t>
            </a:r>
          </a:p>
          <a:p>
            <a:pPr algn="just">
              <a:buFont typeface="Arial" panose="020B0604020202020204" pitchFamily="34" charset="0"/>
              <a:buChar char="•"/>
            </a:pPr>
            <a:r>
              <a:rPr lang="en-US" b="0" i="0" dirty="0">
                <a:solidFill>
                  <a:srgbClr val="000000"/>
                </a:solidFill>
                <a:effectLst/>
                <a:highlight>
                  <a:srgbClr val="FFFFFF"/>
                </a:highlight>
                <a:latin typeface="inter-regular"/>
              </a:rPr>
              <a:t>While backtracking the tree, the node values will be passed to upper nodes instead of values of alpha and beta.</a:t>
            </a:r>
          </a:p>
          <a:p>
            <a:pPr algn="just">
              <a:buFont typeface="Arial" panose="020B0604020202020204" pitchFamily="34" charset="0"/>
              <a:buChar char="•"/>
            </a:pPr>
            <a:r>
              <a:rPr lang="en-US" b="0" i="0" dirty="0">
                <a:solidFill>
                  <a:srgbClr val="000000"/>
                </a:solidFill>
                <a:effectLst/>
                <a:highlight>
                  <a:srgbClr val="FFFFFF"/>
                </a:highlight>
                <a:latin typeface="inter-regular"/>
              </a:rPr>
              <a:t>We will only pass the alpha, beta values to the child nodes.</a:t>
            </a:r>
          </a:p>
          <a:p>
            <a:endParaRPr lang="en-SG" dirty="0"/>
          </a:p>
        </p:txBody>
      </p:sp>
    </p:spTree>
    <p:extLst>
      <p:ext uri="{BB962C8B-B14F-4D97-AF65-F5344CB8AC3E}">
        <p14:creationId xmlns:p14="http://schemas.microsoft.com/office/powerpoint/2010/main" val="4065512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2170FD-42FE-026C-B481-F6A57B96F568}"/>
              </a:ext>
            </a:extLst>
          </p:cNvPr>
          <p:cNvSpPr>
            <a:spLocks noGrp="1"/>
          </p:cNvSpPr>
          <p:nvPr>
            <p:ph idx="1"/>
          </p:nvPr>
        </p:nvSpPr>
        <p:spPr>
          <a:xfrm>
            <a:off x="0" y="1"/>
            <a:ext cx="5375564" cy="2632364"/>
          </a:xfrm>
        </p:spPr>
        <p:txBody>
          <a:bodyPr>
            <a:normAutofit fontScale="85000" lnSpcReduction="10000"/>
          </a:bodyPr>
          <a:lstStyle/>
          <a:p>
            <a:pPr algn="just"/>
            <a:r>
              <a:rPr lang="en-US" b="0" i="0" dirty="0">
                <a:solidFill>
                  <a:srgbClr val="610B38"/>
                </a:solidFill>
                <a:effectLst/>
                <a:highlight>
                  <a:srgbClr val="FFFFFF"/>
                </a:highlight>
                <a:latin typeface="erdana"/>
              </a:rPr>
              <a:t>Working of Alpha-Beta Pruning:</a:t>
            </a:r>
          </a:p>
          <a:p>
            <a:pPr algn="just"/>
            <a:r>
              <a:rPr lang="en-US" b="0" i="0" dirty="0">
                <a:solidFill>
                  <a:srgbClr val="333333"/>
                </a:solidFill>
                <a:effectLst/>
                <a:highlight>
                  <a:srgbClr val="FFFFFF"/>
                </a:highlight>
                <a:latin typeface="inter-regular"/>
              </a:rPr>
              <a:t>Let's take an example of two-player search tree to understand the working of Alpha-beta pruning</a:t>
            </a:r>
          </a:p>
          <a:p>
            <a:pPr algn="just"/>
            <a:r>
              <a:rPr lang="en-US" b="1" i="0" dirty="0">
                <a:solidFill>
                  <a:srgbClr val="333333"/>
                </a:solidFill>
                <a:effectLst/>
                <a:highlight>
                  <a:srgbClr val="FFFFFF"/>
                </a:highlight>
                <a:latin typeface="inter-bold"/>
              </a:rPr>
              <a:t>Step 1:</a:t>
            </a:r>
            <a:r>
              <a:rPr lang="en-US" b="0" i="0" dirty="0">
                <a:solidFill>
                  <a:srgbClr val="333333"/>
                </a:solidFill>
                <a:effectLst/>
                <a:highlight>
                  <a:srgbClr val="FFFFFF"/>
                </a:highlight>
                <a:latin typeface="inter-regular"/>
              </a:rPr>
              <a:t> At the first step the, Max player will start first move from node A where α= -∞ and β= +∞, these value of alpha and beta passed down to node B where again α= -∞ and β= +∞, and Node B passes the same value to its child D.</a:t>
            </a:r>
          </a:p>
          <a:p>
            <a:br>
              <a:rPr lang="en-US" dirty="0"/>
            </a:br>
            <a:endParaRPr lang="en-SG" dirty="0"/>
          </a:p>
        </p:txBody>
      </p:sp>
      <p:pic>
        <p:nvPicPr>
          <p:cNvPr id="3074" name="Picture 2" descr="Alpha-Beta Pruning">
            <a:extLst>
              <a:ext uri="{FF2B5EF4-FFF2-40B4-BE49-F238E27FC236}">
                <a16:creationId xmlns:a16="http://schemas.microsoft.com/office/drawing/2014/main" id="{BDFD3AB9-2E52-5187-5444-35672DFCF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41" y="2436236"/>
            <a:ext cx="4762500" cy="4257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1B7FAB-D96E-87DC-5D36-E025BF44DCAB}"/>
              </a:ext>
            </a:extLst>
          </p:cNvPr>
          <p:cNvSpPr txBox="1"/>
          <p:nvPr/>
        </p:nvSpPr>
        <p:spPr>
          <a:xfrm>
            <a:off x="5486400" y="68182"/>
            <a:ext cx="6705600" cy="3139321"/>
          </a:xfrm>
          <a:prstGeom prst="rect">
            <a:avLst/>
          </a:prstGeom>
          <a:solidFill>
            <a:schemeClr val="bg1">
              <a:lumMod val="95000"/>
            </a:schemeClr>
          </a:solidFill>
        </p:spPr>
        <p:txBody>
          <a:bodyPr wrap="square">
            <a:spAutoFit/>
          </a:bodyPr>
          <a:lstStyle/>
          <a:p>
            <a:r>
              <a:rPr lang="en-SG" dirty="0"/>
              <a:t>Step 2: At Node D, the value of α will be calculated as its turn for Max. The value of α is compared with firstly 2 and then 3, and the max (2, 3) = 3 will be the value of α at node D and node value will also 3.</a:t>
            </a:r>
          </a:p>
          <a:p>
            <a:endParaRPr lang="en-SG" dirty="0"/>
          </a:p>
          <a:p>
            <a:r>
              <a:rPr lang="en-SG" dirty="0"/>
              <a:t>Step 3: Now algorithm backtrack to node B, where the value of β will change as this is a turn of Min, Now β= +∞, will compare with the available subsequent nodes value, i.e. min (∞, 3) = 3, hence at node B now α= -∞, and β= 3.</a:t>
            </a:r>
          </a:p>
          <a:p>
            <a:r>
              <a:rPr lang="en-US" b="0" i="0" dirty="0">
                <a:solidFill>
                  <a:srgbClr val="333333"/>
                </a:solidFill>
                <a:effectLst/>
                <a:highlight>
                  <a:srgbClr val="FFFFFF"/>
                </a:highlight>
                <a:latin typeface="inter-regular"/>
              </a:rPr>
              <a:t>In the next step, algorithm traverse the next successor of Node B which is node E, and the values of α= -∞, and β= 3 will also be passed.</a:t>
            </a:r>
            <a:endParaRPr lang="en-SG" dirty="0"/>
          </a:p>
        </p:txBody>
      </p:sp>
      <p:pic>
        <p:nvPicPr>
          <p:cNvPr id="3079" name="Picture 7" descr="Alpha-Beta Pruning">
            <a:extLst>
              <a:ext uri="{FF2B5EF4-FFF2-40B4-BE49-F238E27FC236}">
                <a16:creationId xmlns:a16="http://schemas.microsoft.com/office/drawing/2014/main" id="{154CC27D-C535-D1A5-693D-D0B7DF96B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3207503"/>
            <a:ext cx="4017818" cy="358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10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DC3FA3-3818-8A2E-565F-37CA3AF44F0A}"/>
              </a:ext>
            </a:extLst>
          </p:cNvPr>
          <p:cNvSpPr txBox="1"/>
          <p:nvPr/>
        </p:nvSpPr>
        <p:spPr>
          <a:xfrm>
            <a:off x="183573" y="0"/>
            <a:ext cx="6102926" cy="2031325"/>
          </a:xfrm>
          <a:prstGeom prst="rect">
            <a:avLst/>
          </a:prstGeom>
          <a:noFill/>
        </p:spPr>
        <p:txBody>
          <a:bodyPr wrap="square">
            <a:spAutoFit/>
          </a:bodyPr>
          <a:lstStyle/>
          <a:p>
            <a:pPr algn="just"/>
            <a:r>
              <a:rPr lang="en-US" b="1" i="0" dirty="0">
                <a:solidFill>
                  <a:srgbClr val="333333"/>
                </a:solidFill>
                <a:effectLst/>
                <a:highlight>
                  <a:srgbClr val="FFFFFF"/>
                </a:highlight>
                <a:latin typeface="inter-bold"/>
              </a:rPr>
              <a:t>Step 4:</a:t>
            </a:r>
            <a:r>
              <a:rPr lang="en-US" b="0" i="0" dirty="0">
                <a:solidFill>
                  <a:srgbClr val="333333"/>
                </a:solidFill>
                <a:effectLst/>
                <a:highlight>
                  <a:srgbClr val="FFFFFF"/>
                </a:highlight>
                <a:latin typeface="inter-regular"/>
              </a:rPr>
              <a:t> At node E, Max will take its turn, and the value of alpha will change. The current value of alpha will be compared with 5, so max (-∞, 5) = 5, hence at node E α= 5 and β= 3, where α&gt;=β, so the right successor of E will be pruned, and algorithm will not traverse it, and the value at node E will be 5.</a:t>
            </a:r>
          </a:p>
          <a:p>
            <a:br>
              <a:rPr lang="en-US" dirty="0"/>
            </a:br>
            <a:endParaRPr lang="en-SG" dirty="0"/>
          </a:p>
        </p:txBody>
      </p:sp>
      <p:pic>
        <p:nvPicPr>
          <p:cNvPr id="4098" name="Picture 2" descr="Alpha-Beta Pruning">
            <a:extLst>
              <a:ext uri="{FF2B5EF4-FFF2-40B4-BE49-F238E27FC236}">
                <a16:creationId xmlns:a16="http://schemas.microsoft.com/office/drawing/2014/main" id="{40A48DBC-0856-9D4B-418E-3157C368F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73" y="1494126"/>
            <a:ext cx="4762500" cy="42576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0FADC9-C4F7-5ECF-258F-30AC8CF8D1FD}"/>
              </a:ext>
            </a:extLst>
          </p:cNvPr>
          <p:cNvSpPr txBox="1"/>
          <p:nvPr/>
        </p:nvSpPr>
        <p:spPr>
          <a:xfrm>
            <a:off x="6286499" y="0"/>
            <a:ext cx="5749636" cy="4247317"/>
          </a:xfrm>
          <a:prstGeom prst="rect">
            <a:avLst/>
          </a:prstGeom>
          <a:solidFill>
            <a:schemeClr val="bg1">
              <a:lumMod val="95000"/>
            </a:schemeClr>
          </a:solidFill>
        </p:spPr>
        <p:txBody>
          <a:bodyPr wrap="square">
            <a:spAutoFit/>
          </a:bodyPr>
          <a:lstStyle/>
          <a:p>
            <a:r>
              <a:rPr lang="en-SG" dirty="0"/>
              <a:t>Step 5: At next step, algorithm again backtrack the tree, from node B to node A. At node A, the value of alpha will be changed the maximum available value is 3 as max (-∞, 3)= 3, and β= +∞, these two values now passes to right successor of A which is Node C.</a:t>
            </a:r>
          </a:p>
          <a:p>
            <a:endParaRPr lang="en-SG" dirty="0"/>
          </a:p>
          <a:p>
            <a:r>
              <a:rPr lang="en-SG" dirty="0"/>
              <a:t>At node C, α=3 and β= +∞, and the same values will be passed on to node F.</a:t>
            </a:r>
          </a:p>
          <a:p>
            <a:endParaRPr lang="en-SG" dirty="0"/>
          </a:p>
          <a:p>
            <a:r>
              <a:rPr lang="en-SG" dirty="0"/>
              <a:t>Step 6: At node F, again the value of α will be compared with left child which is 0, and max(3,0)= 3, and then compared with right child which is 1, and max(3,1)= 3 still α remains 3, but the node value of F will become 1.</a:t>
            </a:r>
          </a:p>
          <a:p>
            <a:endParaRPr lang="en-SG" dirty="0"/>
          </a:p>
        </p:txBody>
      </p:sp>
      <p:pic>
        <p:nvPicPr>
          <p:cNvPr id="4100" name="Picture 4" descr="Alpha-Beta Pruning">
            <a:extLst>
              <a:ext uri="{FF2B5EF4-FFF2-40B4-BE49-F238E27FC236}">
                <a16:creationId xmlns:a16="http://schemas.microsoft.com/office/drawing/2014/main" id="{98106FDC-6F34-73B3-23D9-2A9F0539F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163" y="4032485"/>
            <a:ext cx="2658341" cy="237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982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293DC9-D94A-E58F-8D4C-CBE653C37374}"/>
              </a:ext>
            </a:extLst>
          </p:cNvPr>
          <p:cNvSpPr txBox="1"/>
          <p:nvPr/>
        </p:nvSpPr>
        <p:spPr>
          <a:xfrm>
            <a:off x="183573" y="0"/>
            <a:ext cx="6102926" cy="1754326"/>
          </a:xfrm>
          <a:prstGeom prst="rect">
            <a:avLst/>
          </a:prstGeom>
          <a:noFill/>
        </p:spPr>
        <p:txBody>
          <a:bodyPr wrap="square">
            <a:spAutoFit/>
          </a:bodyPr>
          <a:lstStyle/>
          <a:p>
            <a:r>
              <a:rPr lang="en-US" b="1" i="0" dirty="0">
                <a:solidFill>
                  <a:srgbClr val="333333"/>
                </a:solidFill>
                <a:effectLst/>
                <a:highlight>
                  <a:srgbClr val="FFFFFF"/>
                </a:highlight>
                <a:latin typeface="inter-bold"/>
              </a:rPr>
              <a:t>Step 7:</a:t>
            </a:r>
            <a:r>
              <a:rPr lang="en-US" b="0" i="0" dirty="0">
                <a:solidFill>
                  <a:srgbClr val="333333"/>
                </a:solidFill>
                <a:effectLst/>
                <a:highlight>
                  <a:srgbClr val="FFFFFF"/>
                </a:highlight>
                <a:latin typeface="inter-regular"/>
              </a:rPr>
              <a:t> Node F returns the node value 1 to node C, at C α= 3 and β= +∞, here the value of beta will be changed, it will compare with 1 so min (∞, 1) = 1. Now at C, α=3 and β= 1, and again it satisfies the condition α&gt;=β, so the next child of C which is G will be pruned, and the algorithm will not compute the entire sub-tree G.</a:t>
            </a:r>
            <a:endParaRPr lang="en-SG" dirty="0"/>
          </a:p>
        </p:txBody>
      </p:sp>
      <p:pic>
        <p:nvPicPr>
          <p:cNvPr id="5122" name="Picture 2" descr="Alpha-Beta Pruning">
            <a:extLst>
              <a:ext uri="{FF2B5EF4-FFF2-40B4-BE49-F238E27FC236}">
                <a16:creationId xmlns:a16="http://schemas.microsoft.com/office/drawing/2014/main" id="{DC2AB773-B0C0-63C2-49BC-C2602B655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659" y="1754326"/>
            <a:ext cx="4762500" cy="42576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377221-D88E-3945-9866-B362AF4F3698}"/>
              </a:ext>
            </a:extLst>
          </p:cNvPr>
          <p:cNvSpPr txBox="1"/>
          <p:nvPr/>
        </p:nvSpPr>
        <p:spPr>
          <a:xfrm>
            <a:off x="6089074" y="0"/>
            <a:ext cx="6102926" cy="2031325"/>
          </a:xfrm>
          <a:prstGeom prst="rect">
            <a:avLst/>
          </a:prstGeom>
          <a:noFill/>
        </p:spPr>
        <p:txBody>
          <a:bodyPr wrap="square">
            <a:spAutoFit/>
          </a:bodyPr>
          <a:lstStyle/>
          <a:p>
            <a:pPr algn="just"/>
            <a:r>
              <a:rPr lang="en-US" b="1" i="0" dirty="0">
                <a:solidFill>
                  <a:srgbClr val="333333"/>
                </a:solidFill>
                <a:effectLst/>
                <a:highlight>
                  <a:srgbClr val="FFFFFF"/>
                </a:highlight>
                <a:latin typeface="inter-bold"/>
              </a:rPr>
              <a:t>Step 8:</a:t>
            </a:r>
            <a:r>
              <a:rPr lang="en-US" b="0" i="0" dirty="0">
                <a:solidFill>
                  <a:srgbClr val="333333"/>
                </a:solidFill>
                <a:effectLst/>
                <a:highlight>
                  <a:srgbClr val="FFFFFF"/>
                </a:highlight>
                <a:latin typeface="inter-regular"/>
              </a:rPr>
              <a:t> C now returns the value of 1 to A here the best value for A is max (3, 1) = 3. Following is the final game tree which is the showing the nodes which are computed and nodes which has never computed. Hence the optimal value for the maximizer is 3 for this example.</a:t>
            </a:r>
          </a:p>
          <a:p>
            <a:br>
              <a:rPr lang="en-US" dirty="0"/>
            </a:br>
            <a:endParaRPr lang="en-SG" dirty="0"/>
          </a:p>
        </p:txBody>
      </p:sp>
      <p:pic>
        <p:nvPicPr>
          <p:cNvPr id="5124" name="Picture 4" descr="Alpha-Beta Pruning">
            <a:extLst>
              <a:ext uri="{FF2B5EF4-FFF2-40B4-BE49-F238E27FC236}">
                <a16:creationId xmlns:a16="http://schemas.microsoft.com/office/drawing/2014/main" id="{D761483E-F419-606F-3B50-D20F41555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944" y="1754326"/>
            <a:ext cx="47625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80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1ED93-4FDF-1DCF-271A-8D4E1599BA39}"/>
              </a:ext>
            </a:extLst>
          </p:cNvPr>
          <p:cNvSpPr>
            <a:spLocks noGrp="1"/>
          </p:cNvSpPr>
          <p:nvPr>
            <p:ph idx="1"/>
          </p:nvPr>
        </p:nvSpPr>
        <p:spPr>
          <a:xfrm>
            <a:off x="387927" y="221674"/>
            <a:ext cx="11416146" cy="5958464"/>
          </a:xfrm>
        </p:spPr>
        <p:txBody>
          <a:bodyPr>
            <a:normAutofit/>
          </a:bodyPr>
          <a:lstStyle/>
          <a:p>
            <a:pPr algn="just"/>
            <a:r>
              <a:rPr lang="en-US" sz="2400" b="0" i="0" dirty="0">
                <a:solidFill>
                  <a:srgbClr val="610B38"/>
                </a:solidFill>
                <a:effectLst/>
                <a:highlight>
                  <a:srgbClr val="FFFFFF"/>
                </a:highlight>
                <a:latin typeface="erdana"/>
              </a:rPr>
              <a:t>Move Ordering in Alpha-Beta pruning:</a:t>
            </a:r>
          </a:p>
          <a:p>
            <a:pPr algn="just"/>
            <a:r>
              <a:rPr lang="en-US" sz="2400" b="0" i="0" dirty="0">
                <a:solidFill>
                  <a:srgbClr val="333333"/>
                </a:solidFill>
                <a:effectLst/>
                <a:highlight>
                  <a:srgbClr val="FFFFFF"/>
                </a:highlight>
                <a:latin typeface="inter-regular"/>
              </a:rPr>
              <a:t>The effectiveness of alpha-beta pruning is highly dependent on the order in which each node is examined. Move order is an important aspect of alpha-beta pruning.</a:t>
            </a:r>
          </a:p>
          <a:p>
            <a:pPr algn="just"/>
            <a:r>
              <a:rPr lang="en-US" sz="2400" b="0" i="0" dirty="0">
                <a:solidFill>
                  <a:srgbClr val="333333"/>
                </a:solidFill>
                <a:effectLst/>
                <a:highlight>
                  <a:srgbClr val="FFFFFF"/>
                </a:highlight>
                <a:latin typeface="inter-regular"/>
              </a:rPr>
              <a:t>It can be of two types:</a:t>
            </a:r>
          </a:p>
          <a:p>
            <a:pPr algn="just">
              <a:buFont typeface="Arial" panose="020B0604020202020204" pitchFamily="34" charset="0"/>
              <a:buChar char="•"/>
            </a:pPr>
            <a:r>
              <a:rPr lang="en-US" sz="2400" b="1" i="0" dirty="0">
                <a:solidFill>
                  <a:srgbClr val="000000"/>
                </a:solidFill>
                <a:effectLst/>
                <a:highlight>
                  <a:srgbClr val="FFFFFF"/>
                </a:highlight>
                <a:latin typeface="inter-bold"/>
              </a:rPr>
              <a:t>Worst ordering:</a:t>
            </a:r>
            <a:r>
              <a:rPr lang="en-US" sz="2400" b="0" i="0" dirty="0">
                <a:solidFill>
                  <a:srgbClr val="000000"/>
                </a:solidFill>
                <a:effectLst/>
                <a:highlight>
                  <a:srgbClr val="FFFFFF"/>
                </a:highlight>
                <a:latin typeface="inter-regular"/>
              </a:rPr>
              <a:t> In some cases, alpha-beta pruning algorithm does not prune any of the leaves of the tree, and works exactly as minimax algorithm. In this case, it also consumes more time because of alpha-beta factors, such a move of pruning is called worst ordering. In this case, the best move occurs on the right side of the tree. The time complexity for such an order is O(b</a:t>
            </a:r>
            <a:r>
              <a:rPr lang="en-US" sz="2400" b="0" i="0" baseline="30000" dirty="0">
                <a:solidFill>
                  <a:srgbClr val="000000"/>
                </a:solidFill>
                <a:effectLst/>
                <a:highlight>
                  <a:srgbClr val="FFFFFF"/>
                </a:highlight>
                <a:latin typeface="inter-regular"/>
              </a:rPr>
              <a:t>m</a:t>
            </a:r>
            <a:r>
              <a:rPr lang="en-US" sz="2400" b="0" i="0" dirty="0">
                <a:solidFill>
                  <a:srgbClr val="000000"/>
                </a:solidFill>
                <a:effectLst/>
                <a:highlight>
                  <a:srgbClr val="FFFFFF"/>
                </a:highlight>
                <a:latin typeface="inter-regular"/>
              </a:rPr>
              <a:t>).</a:t>
            </a:r>
          </a:p>
          <a:p>
            <a:pPr algn="just">
              <a:buFont typeface="Arial" panose="020B0604020202020204" pitchFamily="34" charset="0"/>
              <a:buChar char="•"/>
            </a:pPr>
            <a:r>
              <a:rPr lang="en-US" sz="2400" b="1" i="0" dirty="0">
                <a:solidFill>
                  <a:srgbClr val="000000"/>
                </a:solidFill>
                <a:effectLst/>
                <a:highlight>
                  <a:srgbClr val="FFFFFF"/>
                </a:highlight>
                <a:latin typeface="inter-bold"/>
              </a:rPr>
              <a:t>Ideal ordering:</a:t>
            </a:r>
            <a:r>
              <a:rPr lang="en-US" sz="2400" b="0" i="0" dirty="0">
                <a:solidFill>
                  <a:srgbClr val="000000"/>
                </a:solidFill>
                <a:effectLst/>
                <a:highlight>
                  <a:srgbClr val="FFFFFF"/>
                </a:highlight>
                <a:latin typeface="inter-regular"/>
              </a:rPr>
              <a:t> The ideal ordering for alpha-beta pruning occurs when lots of pruning happens in the tree, and best moves occur at the left side of the tree. We apply DFS hence it first search left of the tree and go deep twice as minimax algorithm in the same amount of time. Complexity in ideal ordering is O(b</a:t>
            </a:r>
            <a:r>
              <a:rPr lang="en-US" sz="2400" b="0" i="0" baseline="30000" dirty="0">
                <a:solidFill>
                  <a:srgbClr val="000000"/>
                </a:solidFill>
                <a:effectLst/>
                <a:highlight>
                  <a:srgbClr val="FFFFFF"/>
                </a:highlight>
                <a:latin typeface="inter-regular"/>
              </a:rPr>
              <a:t>m/2</a:t>
            </a:r>
            <a:r>
              <a:rPr lang="en-US" sz="2400" b="0" i="0" dirty="0">
                <a:solidFill>
                  <a:srgbClr val="000000"/>
                </a:solidFill>
                <a:effectLst/>
                <a:highlight>
                  <a:srgbClr val="FFFFFF"/>
                </a:highlight>
                <a:latin typeface="inter-regular"/>
              </a:rPr>
              <a:t>).</a:t>
            </a:r>
          </a:p>
          <a:p>
            <a:endParaRPr lang="en-SG" sz="2400" dirty="0"/>
          </a:p>
        </p:txBody>
      </p:sp>
    </p:spTree>
    <p:extLst>
      <p:ext uri="{BB962C8B-B14F-4D97-AF65-F5344CB8AC3E}">
        <p14:creationId xmlns:p14="http://schemas.microsoft.com/office/powerpoint/2010/main" val="53237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4AEC-7861-48F5-A2C4-78887A20811B}"/>
              </a:ext>
            </a:extLst>
          </p:cNvPr>
          <p:cNvSpPr>
            <a:spLocks noGrp="1"/>
          </p:cNvSpPr>
          <p:nvPr>
            <p:ph type="title"/>
          </p:nvPr>
        </p:nvSpPr>
        <p:spPr/>
        <p:txBody>
          <a:bodyPr/>
          <a:lstStyle/>
          <a:p>
            <a:r>
              <a:rPr lang="en-SG" dirty="0"/>
              <a:t>Ex-2</a:t>
            </a:r>
          </a:p>
        </p:txBody>
      </p:sp>
      <p:pic>
        <p:nvPicPr>
          <p:cNvPr id="1026" name="Picture 2" descr="Lightbox">
            <a:extLst>
              <a:ext uri="{FF2B5EF4-FFF2-40B4-BE49-F238E27FC236}">
                <a16:creationId xmlns:a16="http://schemas.microsoft.com/office/drawing/2014/main" id="{C6D5027E-F1CB-C467-B9F4-E2AD81DD0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249" y="2100262"/>
            <a:ext cx="10893798" cy="4280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30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7C35-5A50-4AF1-4C64-B0D061087F0B}"/>
              </a:ext>
            </a:extLst>
          </p:cNvPr>
          <p:cNvSpPr>
            <a:spLocks noGrp="1"/>
          </p:cNvSpPr>
          <p:nvPr>
            <p:ph type="title"/>
          </p:nvPr>
        </p:nvSpPr>
        <p:spPr>
          <a:xfrm>
            <a:off x="213002" y="0"/>
            <a:ext cx="9692640" cy="766482"/>
          </a:xfrm>
        </p:spPr>
        <p:txBody>
          <a:bodyPr/>
          <a:lstStyle/>
          <a:p>
            <a:r>
              <a:rPr lang="en-SG" dirty="0"/>
              <a:t>Ex-3</a:t>
            </a:r>
          </a:p>
        </p:txBody>
      </p:sp>
      <p:pic>
        <p:nvPicPr>
          <p:cNvPr id="2050" name="Picture 2">
            <a:extLst>
              <a:ext uri="{FF2B5EF4-FFF2-40B4-BE49-F238E27FC236}">
                <a16:creationId xmlns:a16="http://schemas.microsoft.com/office/drawing/2014/main" id="{15039B30-3A6C-E9D0-F72A-76245DD1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47" y="766482"/>
            <a:ext cx="975360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731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4831-08F3-759C-8DB7-B6FE6054FDBC}"/>
              </a:ext>
            </a:extLst>
          </p:cNvPr>
          <p:cNvSpPr>
            <a:spLocks noGrp="1"/>
          </p:cNvSpPr>
          <p:nvPr>
            <p:ph type="title"/>
          </p:nvPr>
        </p:nvSpPr>
        <p:spPr/>
        <p:txBody>
          <a:bodyPr/>
          <a:lstStyle/>
          <a:p>
            <a:r>
              <a:rPr lang="en-SG" dirty="0"/>
              <a:t>Ex-5</a:t>
            </a:r>
          </a:p>
        </p:txBody>
      </p:sp>
      <p:pic>
        <p:nvPicPr>
          <p:cNvPr id="3074" name="Picture 2">
            <a:extLst>
              <a:ext uri="{FF2B5EF4-FFF2-40B4-BE49-F238E27FC236}">
                <a16:creationId xmlns:a16="http://schemas.microsoft.com/office/drawing/2014/main" id="{0F095CD6-EF6C-91E1-8411-334F090C8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308" y="2162735"/>
            <a:ext cx="5343525" cy="3581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AEFCEBE-7428-5E61-CA29-E0E0F1E69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228" y="1515315"/>
            <a:ext cx="5168431" cy="452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86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2A12-0D70-BF46-6A54-71570BFFE86A}"/>
              </a:ext>
            </a:extLst>
          </p:cNvPr>
          <p:cNvSpPr>
            <a:spLocks noGrp="1"/>
          </p:cNvSpPr>
          <p:nvPr>
            <p:ph type="title"/>
          </p:nvPr>
        </p:nvSpPr>
        <p:spPr>
          <a:xfrm>
            <a:off x="0" y="0"/>
            <a:ext cx="12191999" cy="833718"/>
          </a:xfrm>
          <a:solidFill>
            <a:schemeClr val="accent2">
              <a:lumMod val="60000"/>
              <a:lumOff val="40000"/>
            </a:schemeClr>
          </a:solidFill>
        </p:spPr>
        <p:txBody>
          <a:bodyPr/>
          <a:lstStyle/>
          <a:p>
            <a:r>
              <a:rPr lang="en-SG" dirty="0">
                <a:latin typeface="Berlin Sans FB Demi" panose="020E0802020502020306" pitchFamily="34" charset="0"/>
              </a:rPr>
              <a:t>   Outline</a:t>
            </a:r>
          </a:p>
        </p:txBody>
      </p:sp>
      <p:sp>
        <p:nvSpPr>
          <p:cNvPr id="4" name="Content Placeholder 2">
            <a:extLst>
              <a:ext uri="{FF2B5EF4-FFF2-40B4-BE49-F238E27FC236}">
                <a16:creationId xmlns:a16="http://schemas.microsoft.com/office/drawing/2014/main" id="{F06CF18A-6F50-3F1C-F0E3-061079ABB6CA}"/>
              </a:ext>
            </a:extLst>
          </p:cNvPr>
          <p:cNvSpPr>
            <a:spLocks noGrp="1"/>
          </p:cNvSpPr>
          <p:nvPr>
            <p:ph idx="1"/>
          </p:nvPr>
        </p:nvSpPr>
        <p:spPr>
          <a:xfrm>
            <a:off x="512974" y="1329180"/>
            <a:ext cx="10761484" cy="4444738"/>
          </a:xfrm>
          <a:solidFill>
            <a:schemeClr val="accent4">
              <a:lumMod val="20000"/>
              <a:lumOff val="80000"/>
            </a:schemeClr>
          </a:solidFill>
        </p:spPr>
        <p:txBody>
          <a:bodyPr>
            <a:normAutofit/>
          </a:bodyPr>
          <a:lstStyle/>
          <a:p>
            <a:r>
              <a:rPr lang="en-US" sz="2400" kern="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Introduction To Game Playing</a:t>
            </a:r>
          </a:p>
          <a:p>
            <a:r>
              <a:rPr lang="it-IT" sz="2400" b="0" i="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Mini-max Algorithm </a:t>
            </a:r>
          </a:p>
          <a:p>
            <a:pPr lvl="1">
              <a:buFont typeface="Wingdings" panose="05000000000000000000" pitchFamily="2" charset="2"/>
              <a:buChar char="q"/>
            </a:pPr>
            <a:r>
              <a:rPr lang="it-IT" sz="2000" b="0" i="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Working Procedure Of Mini-max Algorithm </a:t>
            </a:r>
          </a:p>
          <a:p>
            <a:pPr lvl="1">
              <a:buFont typeface="Wingdings" panose="05000000000000000000" pitchFamily="2" charset="2"/>
              <a:buChar char="q"/>
            </a:pPr>
            <a:r>
              <a:rPr lang="it-IT" sz="2000" b="1" kern="0" dirty="0">
                <a:solidFill>
                  <a:schemeClr val="tx1">
                    <a:lumMod val="95000"/>
                    <a:lumOff val="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rPr>
              <a:t>Examples Problems </a:t>
            </a:r>
            <a:r>
              <a:rPr lang="it-IT" sz="2000" b="1" i="0" dirty="0">
                <a:solidFill>
                  <a:schemeClr val="tx1">
                    <a:lumMod val="95000"/>
                    <a:lumOff val="5000"/>
                  </a:schemeClr>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Mini-max Algorithm </a:t>
            </a:r>
            <a:endParaRPr lang="en-US" sz="2000" b="1" i="0" kern="0" dirty="0">
              <a:solidFill>
                <a:schemeClr val="tx1">
                  <a:lumMod val="95000"/>
                  <a:lumOff val="5000"/>
                </a:schemeClr>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a:p>
            <a:pPr lvl="1">
              <a:buFont typeface="Wingdings" panose="05000000000000000000" pitchFamily="2" charset="2"/>
              <a:buChar char="q"/>
            </a:pPr>
            <a:r>
              <a:rPr lang="en-US" sz="2000" kern="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Properties Of </a:t>
            </a:r>
            <a:r>
              <a:rPr lang="it-IT" sz="2000" b="0" i="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Mini-max Algorithm </a:t>
            </a:r>
          </a:p>
          <a:p>
            <a:pPr lvl="1">
              <a:buFont typeface="Wingdings" panose="05000000000000000000" pitchFamily="2" charset="2"/>
              <a:buChar char="q"/>
            </a:pPr>
            <a:r>
              <a:rPr lang="it-IT" sz="2000" kern="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Limitations </a:t>
            </a:r>
            <a:r>
              <a:rPr lang="it-IT" sz="2000" b="0" i="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Mini-max Algorithm </a:t>
            </a:r>
          </a:p>
          <a:p>
            <a:r>
              <a:rPr lang="en-SG" sz="2400" b="0" i="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 Alpha-beta Pruning Algorithm</a:t>
            </a:r>
          </a:p>
          <a:p>
            <a:pPr lvl="1">
              <a:buFont typeface="Wingdings" panose="05000000000000000000" pitchFamily="2" charset="2"/>
              <a:buChar char="q"/>
            </a:pPr>
            <a:r>
              <a:rPr lang="en-US" sz="2000" b="0" i="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Working Of Alpha-beta Pruning</a:t>
            </a:r>
          </a:p>
          <a:p>
            <a:pPr lvl="1">
              <a:buFont typeface="Wingdings" panose="05000000000000000000" pitchFamily="2" charset="2"/>
              <a:buChar char="q"/>
            </a:pPr>
            <a:r>
              <a:rPr lang="en-US" sz="2000" b="1" kern="0" dirty="0">
                <a:solidFill>
                  <a:schemeClr val="tx1">
                    <a:lumMod val="95000"/>
                    <a:lumOff val="5000"/>
                  </a:schemeClr>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Example Problems Of  </a:t>
            </a:r>
            <a:r>
              <a:rPr lang="en-US" sz="2000" b="1" i="0" dirty="0">
                <a:solidFill>
                  <a:schemeClr val="tx1">
                    <a:lumMod val="95000"/>
                    <a:lumOff val="5000"/>
                  </a:schemeClr>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Alpha-beta Pruning</a:t>
            </a:r>
          </a:p>
          <a:p>
            <a:pPr lvl="1">
              <a:buFont typeface="Wingdings" panose="05000000000000000000" pitchFamily="2" charset="2"/>
              <a:buChar char="q"/>
            </a:pPr>
            <a:r>
              <a:rPr lang="en-US" sz="20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Move Ordering Of </a:t>
            </a:r>
            <a:r>
              <a:rPr lang="en-US" sz="2000" b="0" i="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Alpha-beta Pruning</a:t>
            </a:r>
          </a:p>
          <a:p>
            <a:endParaRPr lang="en-US" sz="2400" b="0" i="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p>
            <a:endParaRPr lang="en-US" sz="2400" kern="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p>
            <a:endParaRPr lang="en-US" sz="2400" kern="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2400" kern="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p>
            <a:endParaRPr lang="en-US" sz="2400" kern="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2400" kern="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p>
            <a:endParaRPr lang="en-US" sz="2400" kern="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2400" kern="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7717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1D9E-0400-1301-A36A-FE6D923F8D63}"/>
              </a:ext>
            </a:extLst>
          </p:cNvPr>
          <p:cNvSpPr>
            <a:spLocks noGrp="1"/>
          </p:cNvSpPr>
          <p:nvPr>
            <p:ph type="title"/>
          </p:nvPr>
        </p:nvSpPr>
        <p:spPr>
          <a:xfrm>
            <a:off x="239896" y="0"/>
            <a:ext cx="9692640" cy="602428"/>
          </a:xfrm>
        </p:spPr>
        <p:txBody>
          <a:bodyPr>
            <a:normAutofit fontScale="90000"/>
          </a:bodyPr>
          <a:lstStyle/>
          <a:p>
            <a:r>
              <a:rPr lang="en-SG" dirty="0"/>
              <a:t>ex</a:t>
            </a:r>
          </a:p>
        </p:txBody>
      </p:sp>
      <p:pic>
        <p:nvPicPr>
          <p:cNvPr id="5" name="Picture 4">
            <a:extLst>
              <a:ext uri="{FF2B5EF4-FFF2-40B4-BE49-F238E27FC236}">
                <a16:creationId xmlns:a16="http://schemas.microsoft.com/office/drawing/2014/main" id="{0CF3AA87-90A4-04D1-6C4F-7FEAF9A3AB47}"/>
              </a:ext>
            </a:extLst>
          </p:cNvPr>
          <p:cNvPicPr>
            <a:picLocks noChangeAspect="1"/>
          </p:cNvPicPr>
          <p:nvPr/>
        </p:nvPicPr>
        <p:blipFill>
          <a:blip r:embed="rId2"/>
          <a:stretch>
            <a:fillRect/>
          </a:stretch>
        </p:blipFill>
        <p:spPr>
          <a:xfrm>
            <a:off x="239896" y="952285"/>
            <a:ext cx="6027942" cy="4953429"/>
          </a:xfrm>
          <a:prstGeom prst="rect">
            <a:avLst/>
          </a:prstGeom>
        </p:spPr>
      </p:pic>
      <p:pic>
        <p:nvPicPr>
          <p:cNvPr id="7" name="Picture 6">
            <a:extLst>
              <a:ext uri="{FF2B5EF4-FFF2-40B4-BE49-F238E27FC236}">
                <a16:creationId xmlns:a16="http://schemas.microsoft.com/office/drawing/2014/main" id="{29048C4B-B173-8A72-687C-B34E073E675A}"/>
              </a:ext>
            </a:extLst>
          </p:cNvPr>
          <p:cNvPicPr>
            <a:picLocks noChangeAspect="1"/>
          </p:cNvPicPr>
          <p:nvPr/>
        </p:nvPicPr>
        <p:blipFill>
          <a:blip r:embed="rId3"/>
          <a:stretch>
            <a:fillRect/>
          </a:stretch>
        </p:blipFill>
        <p:spPr>
          <a:xfrm>
            <a:off x="6096000" y="1737213"/>
            <a:ext cx="6005080" cy="4168501"/>
          </a:xfrm>
          <a:prstGeom prst="rect">
            <a:avLst/>
          </a:prstGeom>
        </p:spPr>
      </p:pic>
    </p:spTree>
    <p:extLst>
      <p:ext uri="{BB962C8B-B14F-4D97-AF65-F5344CB8AC3E}">
        <p14:creationId xmlns:p14="http://schemas.microsoft.com/office/powerpoint/2010/main" val="1947221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2D0DED-5583-2B6C-18DF-AF3BADAC3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01" y="201650"/>
            <a:ext cx="11507197" cy="6454699"/>
          </a:xfrm>
          <a:prstGeom prst="rect">
            <a:avLst/>
          </a:prstGeom>
        </p:spPr>
      </p:pic>
    </p:spTree>
    <p:extLst>
      <p:ext uri="{BB962C8B-B14F-4D97-AF65-F5344CB8AC3E}">
        <p14:creationId xmlns:p14="http://schemas.microsoft.com/office/powerpoint/2010/main" val="185032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16D4-1951-1CE3-01CA-CEDB620A7BBE}"/>
              </a:ext>
            </a:extLst>
          </p:cNvPr>
          <p:cNvSpPr>
            <a:spLocks noGrp="1"/>
          </p:cNvSpPr>
          <p:nvPr>
            <p:ph type="title"/>
          </p:nvPr>
        </p:nvSpPr>
        <p:spPr>
          <a:xfrm>
            <a:off x="180109" y="365760"/>
            <a:ext cx="10774403" cy="312103"/>
          </a:xfrm>
        </p:spPr>
        <p:txBody>
          <a:bodyPr>
            <a:normAutofit fontScale="90000"/>
          </a:bodyPr>
          <a:lstStyle/>
          <a:p>
            <a:r>
              <a:rPr lang="en-US" b="1" i="0" dirty="0">
                <a:effectLst/>
                <a:highlight>
                  <a:srgbClr val="FFFFFF"/>
                </a:highlight>
                <a:latin typeface="Inter"/>
              </a:rPr>
              <a:t>Working of Alpha-beta Pruning</a:t>
            </a:r>
            <a:endParaRPr lang="en-SG" dirty="0"/>
          </a:p>
        </p:txBody>
      </p:sp>
      <p:sp>
        <p:nvSpPr>
          <p:cNvPr id="7" name="TextBox 6">
            <a:extLst>
              <a:ext uri="{FF2B5EF4-FFF2-40B4-BE49-F238E27FC236}">
                <a16:creationId xmlns:a16="http://schemas.microsoft.com/office/drawing/2014/main" id="{63FD8A56-6CF5-9D16-BFA8-689C02BD22A3}"/>
              </a:ext>
            </a:extLst>
          </p:cNvPr>
          <p:cNvSpPr txBox="1"/>
          <p:nvPr/>
        </p:nvSpPr>
        <p:spPr>
          <a:xfrm>
            <a:off x="365760" y="791666"/>
            <a:ext cx="11551920" cy="646331"/>
          </a:xfrm>
          <a:prstGeom prst="rect">
            <a:avLst/>
          </a:prstGeom>
          <a:noFill/>
        </p:spPr>
        <p:txBody>
          <a:bodyPr wrap="square">
            <a:spAutoFit/>
          </a:bodyPr>
          <a:lstStyle/>
          <a:p>
            <a:r>
              <a:rPr lang="en-US" b="0" i="0" dirty="0">
                <a:solidFill>
                  <a:srgbClr val="61738E"/>
                </a:solidFill>
                <a:effectLst/>
                <a:highlight>
                  <a:srgbClr val="FAFBFC"/>
                </a:highlight>
                <a:latin typeface="__Source_Sans_Pro_fa6df0"/>
              </a:rPr>
              <a:t>To illustrate the working of Alpha Beta Pruning in AI, we use an example game tree shown in Figure-1. The numbers shown in terminal nodes represent their respective utilities.</a:t>
            </a:r>
            <a:endParaRPr lang="en-SG" dirty="0"/>
          </a:p>
        </p:txBody>
      </p:sp>
      <p:pic>
        <p:nvPicPr>
          <p:cNvPr id="9" name="Picture 8">
            <a:extLst>
              <a:ext uri="{FF2B5EF4-FFF2-40B4-BE49-F238E27FC236}">
                <a16:creationId xmlns:a16="http://schemas.microsoft.com/office/drawing/2014/main" id="{FA2B15BD-FF46-2A75-590C-0C8F0AEB9F71}"/>
              </a:ext>
            </a:extLst>
          </p:cNvPr>
          <p:cNvPicPr>
            <a:picLocks noChangeAspect="1"/>
          </p:cNvPicPr>
          <p:nvPr/>
        </p:nvPicPr>
        <p:blipFill>
          <a:blip r:embed="rId2"/>
          <a:stretch>
            <a:fillRect/>
          </a:stretch>
        </p:blipFill>
        <p:spPr>
          <a:xfrm>
            <a:off x="2225040" y="1570999"/>
            <a:ext cx="6362208" cy="4640669"/>
          </a:xfrm>
          <a:prstGeom prst="rect">
            <a:avLst/>
          </a:prstGeom>
        </p:spPr>
      </p:pic>
    </p:spTree>
    <p:extLst>
      <p:ext uri="{BB962C8B-B14F-4D97-AF65-F5344CB8AC3E}">
        <p14:creationId xmlns:p14="http://schemas.microsoft.com/office/powerpoint/2010/main" val="3225180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7BBDF6-9017-ADE8-8B46-2096512024F8}"/>
              </a:ext>
            </a:extLst>
          </p:cNvPr>
          <p:cNvSpPr>
            <a:spLocks noGrp="1"/>
          </p:cNvSpPr>
          <p:nvPr>
            <p:ph idx="1"/>
          </p:nvPr>
        </p:nvSpPr>
        <p:spPr>
          <a:xfrm>
            <a:off x="819912" y="228601"/>
            <a:ext cx="8595360" cy="1447800"/>
          </a:xfrm>
        </p:spPr>
        <p:txBody>
          <a:bodyPr/>
          <a:lstStyle/>
          <a:p>
            <a:r>
              <a:rPr lang="en-US" b="0" i="0" dirty="0">
                <a:solidFill>
                  <a:srgbClr val="61738E"/>
                </a:solidFill>
                <a:effectLst/>
                <a:highlight>
                  <a:srgbClr val="FAFBFC"/>
                </a:highlight>
                <a:latin typeface="__Source_Sans_Pro_fa6df0"/>
              </a:rPr>
              <a:t>The Minimax algorithm would have traversed the complete game tree leading to the game tree shown in Figure-2.</a:t>
            </a:r>
            <a:endParaRPr lang="en-SG" dirty="0"/>
          </a:p>
        </p:txBody>
      </p:sp>
      <p:pic>
        <p:nvPicPr>
          <p:cNvPr id="5" name="Picture 4">
            <a:extLst>
              <a:ext uri="{FF2B5EF4-FFF2-40B4-BE49-F238E27FC236}">
                <a16:creationId xmlns:a16="http://schemas.microsoft.com/office/drawing/2014/main" id="{0E0D183B-7A8F-8AFA-2A58-915390544862}"/>
              </a:ext>
            </a:extLst>
          </p:cNvPr>
          <p:cNvPicPr>
            <a:picLocks noChangeAspect="1"/>
          </p:cNvPicPr>
          <p:nvPr/>
        </p:nvPicPr>
        <p:blipFill>
          <a:blip r:embed="rId2"/>
          <a:stretch>
            <a:fillRect/>
          </a:stretch>
        </p:blipFill>
        <p:spPr>
          <a:xfrm>
            <a:off x="3032759" y="1122812"/>
            <a:ext cx="6503897" cy="4881748"/>
          </a:xfrm>
          <a:prstGeom prst="rect">
            <a:avLst/>
          </a:prstGeom>
        </p:spPr>
      </p:pic>
    </p:spTree>
    <p:extLst>
      <p:ext uri="{BB962C8B-B14F-4D97-AF65-F5344CB8AC3E}">
        <p14:creationId xmlns:p14="http://schemas.microsoft.com/office/powerpoint/2010/main" val="49473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655EB8-A7B0-0BF9-C058-EF63C27E2637}"/>
              </a:ext>
            </a:extLst>
          </p:cNvPr>
          <p:cNvSpPr txBox="1"/>
          <p:nvPr/>
        </p:nvSpPr>
        <p:spPr>
          <a:xfrm>
            <a:off x="213360" y="213360"/>
            <a:ext cx="11628120" cy="1200329"/>
          </a:xfrm>
          <a:prstGeom prst="rect">
            <a:avLst/>
          </a:prstGeom>
          <a:noFill/>
        </p:spPr>
        <p:txBody>
          <a:bodyPr wrap="square">
            <a:spAutoFit/>
          </a:bodyPr>
          <a:lstStyle/>
          <a:p>
            <a:r>
              <a:rPr lang="en-US" b="0" i="0" dirty="0">
                <a:solidFill>
                  <a:srgbClr val="61738E"/>
                </a:solidFill>
                <a:effectLst/>
                <a:highlight>
                  <a:srgbClr val="FAFBFC"/>
                </a:highlight>
                <a:latin typeface="__Source_Sans_Pro_fa6df0"/>
              </a:rPr>
              <a:t>Alpha Beta Pruning algorithm restricts the agent from visiting redundant sub-trees leading to faster average search time complexity. To visualize its working, we refer to the same game tree in Figure-1. We start from node </a:t>
            </a:r>
            <a:r>
              <a:rPr lang="en-US" b="0" i="0" dirty="0">
                <a:solidFill>
                  <a:srgbClr val="61738E"/>
                </a:solidFill>
                <a:effectLst/>
                <a:highlight>
                  <a:srgbClr val="FAFBFC"/>
                </a:highlight>
                <a:latin typeface="KaTeX_Main"/>
              </a:rPr>
              <a:t>𝑁1</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1​</a:t>
            </a:r>
            <a:r>
              <a:rPr lang="en-US" b="0" i="0" dirty="0">
                <a:solidFill>
                  <a:srgbClr val="61738E"/>
                </a:solidFill>
                <a:effectLst/>
                <a:highlight>
                  <a:srgbClr val="FAFBFC"/>
                </a:highlight>
                <a:latin typeface="__Source_Sans_Pro_fa6df0"/>
              </a:rPr>
              <a:t> with </a:t>
            </a:r>
            <a:r>
              <a:rPr lang="en-US" b="0" i="0" dirty="0">
                <a:solidFill>
                  <a:srgbClr val="61738E"/>
                </a:solidFill>
                <a:effectLst/>
                <a:highlight>
                  <a:srgbClr val="FAFBFC"/>
                </a:highlight>
                <a:latin typeface="KaTeX_Main"/>
              </a:rPr>
              <a:t>𝛼=−∞</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KaTeX_Main"/>
              </a:rPr>
              <a:t>=−∞</a:t>
            </a:r>
            <a:r>
              <a:rPr lang="en-US" b="0" i="0" dirty="0">
                <a:solidFill>
                  <a:srgbClr val="61738E"/>
                </a:solidFill>
                <a:effectLst/>
                <a:highlight>
                  <a:srgbClr val="FAFBFC"/>
                </a:highlight>
                <a:latin typeface="__Source_Sans_Pro_fa6df0"/>
              </a:rPr>
              <a:t> and </a:t>
            </a:r>
            <a:r>
              <a:rPr lang="en-US" b="0" i="0" dirty="0">
                <a:solidFill>
                  <a:srgbClr val="61738E"/>
                </a:solidFill>
                <a:effectLst/>
                <a:highlight>
                  <a:srgbClr val="FAFBFC"/>
                </a:highlight>
                <a:latin typeface="KaTeX_Main"/>
              </a:rPr>
              <a:t>𝛽=∞</a:t>
            </a:r>
            <a:r>
              <a:rPr lang="en-US" b="0" i="1" dirty="0">
                <a:solidFill>
                  <a:srgbClr val="61738E"/>
                </a:solidFill>
                <a:effectLst/>
                <a:highlight>
                  <a:srgbClr val="FAFBFC"/>
                </a:highlight>
                <a:latin typeface="KaTeX_Main"/>
              </a:rPr>
              <a:t>β</a:t>
            </a:r>
            <a:r>
              <a:rPr lang="en-US" b="0" i="0" dirty="0">
                <a:solidFill>
                  <a:srgbClr val="61738E"/>
                </a:solidFill>
                <a:effectLst/>
                <a:highlight>
                  <a:srgbClr val="FAFBFC"/>
                </a:highlight>
                <a:latin typeface="KaTeX_Main"/>
              </a:rPr>
              <a:t>=∞</a:t>
            </a:r>
            <a:r>
              <a:rPr lang="en-US" b="0" i="0" dirty="0">
                <a:solidFill>
                  <a:srgbClr val="61738E"/>
                </a:solidFill>
                <a:effectLst/>
                <a:highlight>
                  <a:srgbClr val="FAFBFC"/>
                </a:highlight>
                <a:latin typeface="__Source_Sans_Pro_fa6df0"/>
              </a:rPr>
              <a:t>. From </a:t>
            </a:r>
            <a:r>
              <a:rPr lang="en-US" b="0" i="0" dirty="0">
                <a:solidFill>
                  <a:srgbClr val="61738E"/>
                </a:solidFill>
                <a:effectLst/>
                <a:highlight>
                  <a:srgbClr val="FAFBFC"/>
                </a:highlight>
                <a:latin typeface="KaTeX_Main"/>
              </a:rPr>
              <a:t>𝑁1</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1​</a:t>
            </a:r>
            <a:r>
              <a:rPr lang="en-US" b="0" i="0" dirty="0">
                <a:solidFill>
                  <a:srgbClr val="61738E"/>
                </a:solidFill>
                <a:effectLst/>
                <a:highlight>
                  <a:srgbClr val="FAFBFC"/>
                </a:highlight>
                <a:latin typeface="__Source_Sans_Pro_fa6df0"/>
              </a:rPr>
              <a:t>, we move to its child node </a:t>
            </a:r>
            <a:r>
              <a:rPr lang="en-US" b="0" i="0" dirty="0">
                <a:solidFill>
                  <a:srgbClr val="61738E"/>
                </a:solidFill>
                <a:effectLst/>
                <a:highlight>
                  <a:srgbClr val="FAFBFC"/>
                </a:highlight>
                <a:latin typeface="KaTeX_Main"/>
              </a:rPr>
              <a:t>𝑁2</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2​</a:t>
            </a:r>
            <a:r>
              <a:rPr lang="en-US" b="0" i="0" dirty="0">
                <a:solidFill>
                  <a:srgbClr val="61738E"/>
                </a:solidFill>
                <a:effectLst/>
                <a:highlight>
                  <a:srgbClr val="FAFBFC"/>
                </a:highlight>
                <a:latin typeface="__Source_Sans_Pro_fa6df0"/>
              </a:rPr>
              <a:t> with the same </a:t>
            </a:r>
            <a:r>
              <a:rPr lang="en-US" b="0" i="0" dirty="0">
                <a:solidFill>
                  <a:srgbClr val="61738E"/>
                </a:solidFill>
                <a:effectLst/>
                <a:highlight>
                  <a:srgbClr val="FAFBFC"/>
                </a:highlight>
                <a:latin typeface="KaTeX_Main"/>
              </a:rPr>
              <a:t>𝛼</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__Source_Sans_Pro_fa6df0"/>
              </a:rPr>
              <a:t> and </a:t>
            </a:r>
            <a:r>
              <a:rPr lang="en-US" b="0" i="0" dirty="0">
                <a:solidFill>
                  <a:srgbClr val="61738E"/>
                </a:solidFill>
                <a:effectLst/>
                <a:highlight>
                  <a:srgbClr val="FAFBFC"/>
                </a:highlight>
                <a:latin typeface="KaTeX_Main"/>
              </a:rPr>
              <a:t>𝛽</a:t>
            </a:r>
            <a:r>
              <a:rPr lang="en-US" b="0" i="1" dirty="0">
                <a:solidFill>
                  <a:srgbClr val="61738E"/>
                </a:solidFill>
                <a:effectLst/>
                <a:highlight>
                  <a:srgbClr val="FAFBFC"/>
                </a:highlight>
                <a:latin typeface="KaTeX_Main"/>
              </a:rPr>
              <a:t>β</a:t>
            </a:r>
            <a:r>
              <a:rPr lang="en-US" b="0" i="0" dirty="0">
                <a:solidFill>
                  <a:srgbClr val="61738E"/>
                </a:solidFill>
                <a:effectLst/>
                <a:highlight>
                  <a:srgbClr val="FAFBFC"/>
                </a:highlight>
                <a:latin typeface="__Source_Sans_Pro_fa6df0"/>
              </a:rPr>
              <a:t>. Similarly, we move from </a:t>
            </a:r>
            <a:r>
              <a:rPr lang="en-US" b="0" i="0" dirty="0">
                <a:solidFill>
                  <a:srgbClr val="61738E"/>
                </a:solidFill>
                <a:effectLst/>
                <a:highlight>
                  <a:srgbClr val="FAFBFC"/>
                </a:highlight>
                <a:latin typeface="KaTeX_Main"/>
              </a:rPr>
              <a:t>𝑁2</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2​</a:t>
            </a:r>
            <a:r>
              <a:rPr lang="en-US" b="0" i="0" dirty="0">
                <a:solidFill>
                  <a:srgbClr val="61738E"/>
                </a:solidFill>
                <a:effectLst/>
                <a:highlight>
                  <a:srgbClr val="FAFBFC"/>
                </a:highlight>
                <a:latin typeface="__Source_Sans_Pro_fa6df0"/>
              </a:rPr>
              <a:t> to its child </a:t>
            </a:r>
            <a:r>
              <a:rPr lang="en-US" b="0" i="0" dirty="0">
                <a:solidFill>
                  <a:srgbClr val="61738E"/>
                </a:solidFill>
                <a:effectLst/>
                <a:highlight>
                  <a:srgbClr val="FAFBFC"/>
                </a:highlight>
                <a:latin typeface="KaTeX_Main"/>
              </a:rPr>
              <a:t>𝑁4</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4​</a:t>
            </a:r>
            <a:r>
              <a:rPr lang="en-US" b="0" i="0" dirty="0">
                <a:solidFill>
                  <a:srgbClr val="61738E"/>
                </a:solidFill>
                <a:effectLst/>
                <a:highlight>
                  <a:srgbClr val="FAFBFC"/>
                </a:highlight>
                <a:latin typeface="__Source_Sans_Pro_fa6df0"/>
              </a:rPr>
              <a:t>, as shown in Figure-3.</a:t>
            </a:r>
            <a:endParaRPr lang="en-SG" dirty="0"/>
          </a:p>
        </p:txBody>
      </p:sp>
      <p:pic>
        <p:nvPicPr>
          <p:cNvPr id="7" name="Picture 6">
            <a:extLst>
              <a:ext uri="{FF2B5EF4-FFF2-40B4-BE49-F238E27FC236}">
                <a16:creationId xmlns:a16="http://schemas.microsoft.com/office/drawing/2014/main" id="{D5417702-3E70-85EE-D362-3209FA69C120}"/>
              </a:ext>
            </a:extLst>
          </p:cNvPr>
          <p:cNvPicPr>
            <a:picLocks noChangeAspect="1"/>
          </p:cNvPicPr>
          <p:nvPr/>
        </p:nvPicPr>
        <p:blipFill>
          <a:blip r:embed="rId2"/>
          <a:stretch>
            <a:fillRect/>
          </a:stretch>
        </p:blipFill>
        <p:spPr>
          <a:xfrm>
            <a:off x="3379898" y="1724219"/>
            <a:ext cx="6449902" cy="5013850"/>
          </a:xfrm>
          <a:prstGeom prst="rect">
            <a:avLst/>
          </a:prstGeom>
        </p:spPr>
      </p:pic>
    </p:spTree>
    <p:extLst>
      <p:ext uri="{BB962C8B-B14F-4D97-AF65-F5344CB8AC3E}">
        <p14:creationId xmlns:p14="http://schemas.microsoft.com/office/powerpoint/2010/main" val="3173250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4D0337-B35E-3098-1C0F-969B9B417F9B}"/>
              </a:ext>
            </a:extLst>
          </p:cNvPr>
          <p:cNvSpPr txBox="1"/>
          <p:nvPr/>
        </p:nvSpPr>
        <p:spPr>
          <a:xfrm>
            <a:off x="106680" y="182940"/>
            <a:ext cx="11628120" cy="1477328"/>
          </a:xfrm>
          <a:prstGeom prst="rect">
            <a:avLst/>
          </a:prstGeom>
          <a:noFill/>
        </p:spPr>
        <p:txBody>
          <a:bodyPr wrap="square">
            <a:spAutoFit/>
          </a:bodyPr>
          <a:lstStyle/>
          <a:p>
            <a:pPr algn="just"/>
            <a:r>
              <a:rPr lang="en-US" b="0" i="0" dirty="0">
                <a:solidFill>
                  <a:srgbClr val="61738E"/>
                </a:solidFill>
                <a:effectLst/>
                <a:highlight>
                  <a:srgbClr val="FAFBFC"/>
                </a:highlight>
                <a:latin typeface="__Source_Sans_Pro_fa6df0"/>
              </a:rPr>
              <a:t>From </a:t>
            </a:r>
            <a:r>
              <a:rPr lang="en-US" b="0" i="0" dirty="0">
                <a:solidFill>
                  <a:srgbClr val="61738E"/>
                </a:solidFill>
                <a:effectLst/>
                <a:highlight>
                  <a:srgbClr val="FAFBFC"/>
                </a:highlight>
                <a:latin typeface="KaTeX_Main"/>
              </a:rPr>
              <a:t>𝑁4</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4​</a:t>
            </a:r>
            <a:r>
              <a:rPr lang="en-US" b="0" i="0" dirty="0">
                <a:solidFill>
                  <a:srgbClr val="61738E"/>
                </a:solidFill>
                <a:effectLst/>
                <a:highlight>
                  <a:srgbClr val="FAFBFC"/>
                </a:highlight>
                <a:latin typeface="__Source_Sans_Pro_fa6df0"/>
              </a:rPr>
              <a:t>, we move to its first terminal child and get back its utility as </a:t>
            </a:r>
            <a:r>
              <a:rPr lang="en-US" b="0" i="0" dirty="0">
                <a:solidFill>
                  <a:srgbClr val="61738E"/>
                </a:solidFill>
                <a:effectLst/>
                <a:highlight>
                  <a:srgbClr val="FAFBFC"/>
                </a:highlight>
                <a:latin typeface="KaTeX_Main"/>
              </a:rPr>
              <a:t>11</a:t>
            </a:r>
            <a:r>
              <a:rPr lang="en-US" b="0" i="0" dirty="0">
                <a:solidFill>
                  <a:srgbClr val="61738E"/>
                </a:solidFill>
                <a:effectLst/>
                <a:highlight>
                  <a:srgbClr val="FAFBFC"/>
                </a:highlight>
                <a:latin typeface="__Source_Sans_Pro_fa6df0"/>
              </a:rPr>
              <a:t>. Since </a:t>
            </a:r>
            <a:r>
              <a:rPr lang="en-US" b="0" i="0" dirty="0">
                <a:solidFill>
                  <a:srgbClr val="61738E"/>
                </a:solidFill>
                <a:effectLst/>
                <a:highlight>
                  <a:srgbClr val="FAFBFC"/>
                </a:highlight>
                <a:latin typeface="KaTeX_Main"/>
              </a:rPr>
              <a:t>𝑁4</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4​</a:t>
            </a:r>
            <a:r>
              <a:rPr lang="en-US" b="0" i="0" dirty="0">
                <a:solidFill>
                  <a:srgbClr val="61738E"/>
                </a:solidFill>
                <a:effectLst/>
                <a:highlight>
                  <a:srgbClr val="FAFBFC"/>
                </a:highlight>
                <a:latin typeface="__Source_Sans_Pro_fa6df0"/>
              </a:rPr>
              <a:t> is a maximiser, we update </a:t>
            </a:r>
            <a:r>
              <a:rPr lang="en-US" b="0" i="0" dirty="0">
                <a:solidFill>
                  <a:srgbClr val="61738E"/>
                </a:solidFill>
                <a:effectLst/>
                <a:highlight>
                  <a:srgbClr val="FAFBFC"/>
                </a:highlight>
                <a:latin typeface="KaTeX_Main"/>
              </a:rPr>
              <a:t>𝛼=𝑚𝑎𝑥(−∞,1)=1</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KaTeX_Main"/>
              </a:rPr>
              <a:t>=</a:t>
            </a:r>
            <a:r>
              <a:rPr lang="en-US" b="0" i="1" dirty="0">
                <a:solidFill>
                  <a:srgbClr val="61738E"/>
                </a:solidFill>
                <a:effectLst/>
                <a:highlight>
                  <a:srgbClr val="FAFBFC"/>
                </a:highlight>
                <a:latin typeface="KaTeX_Main"/>
              </a:rPr>
              <a:t>max</a:t>
            </a:r>
            <a:r>
              <a:rPr lang="en-US" b="0" i="0" dirty="0">
                <a:solidFill>
                  <a:srgbClr val="61738E"/>
                </a:solidFill>
                <a:effectLst/>
                <a:highlight>
                  <a:srgbClr val="FAFBFC"/>
                </a:highlight>
                <a:latin typeface="KaTeX_Main"/>
              </a:rPr>
              <a:t>(−∞,1)=1</a:t>
            </a:r>
            <a:r>
              <a:rPr lang="en-US" b="0" i="0" dirty="0">
                <a:solidFill>
                  <a:srgbClr val="61738E"/>
                </a:solidFill>
                <a:effectLst/>
                <a:highlight>
                  <a:srgbClr val="FAFBFC"/>
                </a:highlight>
                <a:latin typeface="__Source_Sans_Pro_fa6df0"/>
              </a:rPr>
              <a:t>. The pruning condition </a:t>
            </a:r>
            <a:r>
              <a:rPr lang="en-US" b="0" i="0" dirty="0">
                <a:solidFill>
                  <a:srgbClr val="61738E"/>
                </a:solidFill>
                <a:effectLst/>
                <a:highlight>
                  <a:srgbClr val="FAFBFC"/>
                </a:highlight>
                <a:latin typeface="KaTeX_Main"/>
              </a:rPr>
              <a:t>𝛼≥𝛽</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KaTeX_Main"/>
              </a:rPr>
              <a:t>≥</a:t>
            </a:r>
            <a:r>
              <a:rPr lang="en-US" b="0" i="1" dirty="0">
                <a:solidFill>
                  <a:srgbClr val="61738E"/>
                </a:solidFill>
                <a:effectLst/>
                <a:highlight>
                  <a:srgbClr val="FAFBFC"/>
                </a:highlight>
                <a:latin typeface="KaTeX_Main"/>
              </a:rPr>
              <a:t>β</a:t>
            </a:r>
            <a:r>
              <a:rPr lang="en-US" b="0" i="0" dirty="0">
                <a:solidFill>
                  <a:srgbClr val="61738E"/>
                </a:solidFill>
                <a:effectLst/>
                <a:highlight>
                  <a:srgbClr val="FAFBFC"/>
                </a:highlight>
                <a:latin typeface="__Source_Sans_Pro_fa6df0"/>
              </a:rPr>
              <a:t> remains unsatisfied. Therefore, we move to the second terminal child of </a:t>
            </a:r>
            <a:r>
              <a:rPr lang="en-US" b="0" i="0" dirty="0">
                <a:solidFill>
                  <a:srgbClr val="61738E"/>
                </a:solidFill>
                <a:effectLst/>
                <a:highlight>
                  <a:srgbClr val="FAFBFC"/>
                </a:highlight>
                <a:latin typeface="KaTeX_Main"/>
              </a:rPr>
              <a:t>𝑁4</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4​</a:t>
            </a:r>
            <a:r>
              <a:rPr lang="en-US" b="0" i="0" dirty="0">
                <a:solidFill>
                  <a:srgbClr val="61738E"/>
                </a:solidFill>
                <a:effectLst/>
                <a:highlight>
                  <a:srgbClr val="FAFBFC"/>
                </a:highlight>
                <a:latin typeface="__Source_Sans_Pro_fa6df0"/>
              </a:rPr>
              <a:t> and get its utility as </a:t>
            </a:r>
            <a:r>
              <a:rPr lang="en-US" b="0" i="0" dirty="0">
                <a:solidFill>
                  <a:srgbClr val="61738E"/>
                </a:solidFill>
                <a:effectLst/>
                <a:highlight>
                  <a:srgbClr val="FAFBFC"/>
                </a:highlight>
                <a:latin typeface="KaTeX_Main"/>
              </a:rPr>
              <a:t>44</a:t>
            </a:r>
            <a:r>
              <a:rPr lang="en-US" b="0" i="0" dirty="0">
                <a:solidFill>
                  <a:srgbClr val="61738E"/>
                </a:solidFill>
                <a:effectLst/>
                <a:highlight>
                  <a:srgbClr val="FAFBFC"/>
                </a:highlight>
                <a:latin typeface="__Source_Sans_Pro_fa6df0"/>
              </a:rPr>
              <a:t>. Further, we update </a:t>
            </a:r>
            <a:r>
              <a:rPr lang="en-US" b="0" i="0" dirty="0">
                <a:solidFill>
                  <a:srgbClr val="61738E"/>
                </a:solidFill>
                <a:effectLst/>
                <a:highlight>
                  <a:srgbClr val="FAFBFC"/>
                </a:highlight>
                <a:latin typeface="KaTeX_Main"/>
              </a:rPr>
              <a:t>𝛼=𝑚𝑎𝑥(1,4)=4</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KaTeX_Main"/>
              </a:rPr>
              <a:t>=</a:t>
            </a:r>
            <a:r>
              <a:rPr lang="en-US" b="0" i="1" dirty="0">
                <a:solidFill>
                  <a:srgbClr val="61738E"/>
                </a:solidFill>
                <a:effectLst/>
                <a:highlight>
                  <a:srgbClr val="FAFBFC"/>
                </a:highlight>
                <a:latin typeface="KaTeX_Main"/>
              </a:rPr>
              <a:t>max</a:t>
            </a:r>
            <a:r>
              <a:rPr lang="en-US" b="0" i="0" dirty="0">
                <a:solidFill>
                  <a:srgbClr val="61738E"/>
                </a:solidFill>
                <a:effectLst/>
                <a:highlight>
                  <a:srgbClr val="FAFBFC"/>
                </a:highlight>
                <a:latin typeface="KaTeX_Main"/>
              </a:rPr>
              <a:t>(1,4)=4</a:t>
            </a:r>
            <a:r>
              <a:rPr lang="en-US" b="0" i="0" dirty="0">
                <a:solidFill>
                  <a:srgbClr val="61738E"/>
                </a:solidFill>
                <a:effectLst/>
                <a:highlight>
                  <a:srgbClr val="FAFBFC"/>
                </a:highlight>
                <a:latin typeface="__Source_Sans_Pro_fa6df0"/>
              </a:rPr>
              <a:t>. After this step, we get the node value of </a:t>
            </a:r>
            <a:r>
              <a:rPr lang="en-US" b="0" i="0" dirty="0">
                <a:solidFill>
                  <a:srgbClr val="61738E"/>
                </a:solidFill>
                <a:effectLst/>
                <a:highlight>
                  <a:srgbClr val="FAFBFC"/>
                </a:highlight>
                <a:latin typeface="KaTeX_Main"/>
              </a:rPr>
              <a:t>𝑁4</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4​</a:t>
            </a:r>
            <a:r>
              <a:rPr lang="en-US" b="0" i="0" dirty="0">
                <a:solidFill>
                  <a:srgbClr val="61738E"/>
                </a:solidFill>
                <a:effectLst/>
                <a:highlight>
                  <a:srgbClr val="FAFBFC"/>
                </a:highlight>
                <a:latin typeface="__Source_Sans_Pro_fa6df0"/>
              </a:rPr>
              <a:t> as </a:t>
            </a:r>
            <a:r>
              <a:rPr lang="en-US" b="0" i="0" dirty="0">
                <a:solidFill>
                  <a:srgbClr val="61738E"/>
                </a:solidFill>
                <a:effectLst/>
                <a:highlight>
                  <a:srgbClr val="FAFBFC"/>
                </a:highlight>
                <a:latin typeface="KaTeX_Main"/>
              </a:rPr>
              <a:t>𝑚𝑎𝑥(1,4)=4</a:t>
            </a:r>
            <a:r>
              <a:rPr lang="en-US" b="0" i="1" dirty="0">
                <a:solidFill>
                  <a:srgbClr val="61738E"/>
                </a:solidFill>
                <a:effectLst/>
                <a:highlight>
                  <a:srgbClr val="FAFBFC"/>
                </a:highlight>
                <a:latin typeface="KaTeX_Main"/>
              </a:rPr>
              <a:t>max</a:t>
            </a:r>
            <a:r>
              <a:rPr lang="en-US" b="0" i="0" dirty="0">
                <a:solidFill>
                  <a:srgbClr val="61738E"/>
                </a:solidFill>
                <a:effectLst/>
                <a:highlight>
                  <a:srgbClr val="FAFBFC"/>
                </a:highlight>
                <a:latin typeface="KaTeX_Main"/>
              </a:rPr>
              <a:t>(1,4)=4</a:t>
            </a:r>
            <a:r>
              <a:rPr lang="en-US" b="0" i="0" dirty="0">
                <a:solidFill>
                  <a:srgbClr val="61738E"/>
                </a:solidFill>
                <a:effectLst/>
                <a:highlight>
                  <a:srgbClr val="FAFBFC"/>
                </a:highlight>
                <a:latin typeface="__Source_Sans_Pro_fa6df0"/>
              </a:rPr>
              <a:t> and return it to its parent </a:t>
            </a:r>
            <a:r>
              <a:rPr lang="en-US" b="0" i="0" dirty="0">
                <a:solidFill>
                  <a:srgbClr val="61738E"/>
                </a:solidFill>
                <a:effectLst/>
                <a:highlight>
                  <a:srgbClr val="FAFBFC"/>
                </a:highlight>
                <a:latin typeface="KaTeX_Main"/>
              </a:rPr>
              <a:t>𝑁2</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2​</a:t>
            </a:r>
            <a:r>
              <a:rPr lang="en-US" b="0" i="0" dirty="0">
                <a:solidFill>
                  <a:srgbClr val="61738E"/>
                </a:solidFill>
                <a:effectLst/>
                <a:highlight>
                  <a:srgbClr val="FAFBFC"/>
                </a:highlight>
                <a:latin typeface="__Source_Sans_Pro_fa6df0"/>
              </a:rPr>
              <a:t>. Since </a:t>
            </a:r>
            <a:r>
              <a:rPr lang="en-US" b="0" i="0" dirty="0">
                <a:solidFill>
                  <a:srgbClr val="61738E"/>
                </a:solidFill>
                <a:effectLst/>
                <a:highlight>
                  <a:srgbClr val="FAFBFC"/>
                </a:highlight>
                <a:latin typeface="KaTeX_Main"/>
              </a:rPr>
              <a:t>𝑁2</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2​</a:t>
            </a:r>
            <a:r>
              <a:rPr lang="en-US" b="0" i="0" dirty="0">
                <a:solidFill>
                  <a:srgbClr val="61738E"/>
                </a:solidFill>
                <a:effectLst/>
                <a:highlight>
                  <a:srgbClr val="FAFBFC"/>
                </a:highlight>
                <a:latin typeface="__Source_Sans_Pro_fa6df0"/>
              </a:rPr>
              <a:t> is a </a:t>
            </a:r>
            <a:r>
              <a:rPr lang="en-US" b="0" i="0" dirty="0" err="1">
                <a:solidFill>
                  <a:srgbClr val="61738E"/>
                </a:solidFill>
                <a:effectLst/>
                <a:highlight>
                  <a:srgbClr val="FAFBFC"/>
                </a:highlight>
                <a:latin typeface="__Source_Sans_Pro_fa6df0"/>
              </a:rPr>
              <a:t>minimiser</a:t>
            </a:r>
            <a:r>
              <a:rPr lang="en-US" b="0" i="0" dirty="0">
                <a:solidFill>
                  <a:srgbClr val="61738E"/>
                </a:solidFill>
                <a:effectLst/>
                <a:highlight>
                  <a:srgbClr val="FAFBFC"/>
                </a:highlight>
                <a:latin typeface="__Source_Sans_Pro_fa6df0"/>
              </a:rPr>
              <a:t>, it updates </a:t>
            </a:r>
            <a:r>
              <a:rPr lang="en-US" b="0" i="0" dirty="0">
                <a:solidFill>
                  <a:srgbClr val="61738E"/>
                </a:solidFill>
                <a:effectLst/>
                <a:highlight>
                  <a:srgbClr val="FAFBFC"/>
                </a:highlight>
                <a:latin typeface="KaTeX_Main"/>
              </a:rPr>
              <a:t>𝛽=𝑚𝑖𝑛(+∞,4)=4</a:t>
            </a:r>
            <a:r>
              <a:rPr lang="en-US" b="0" i="1" dirty="0">
                <a:solidFill>
                  <a:srgbClr val="61738E"/>
                </a:solidFill>
                <a:effectLst/>
                <a:highlight>
                  <a:srgbClr val="FAFBFC"/>
                </a:highlight>
                <a:latin typeface="KaTeX_Main"/>
              </a:rPr>
              <a:t>β</a:t>
            </a:r>
            <a:r>
              <a:rPr lang="en-US" b="0" i="0" dirty="0">
                <a:solidFill>
                  <a:srgbClr val="61738E"/>
                </a:solidFill>
                <a:effectLst/>
                <a:highlight>
                  <a:srgbClr val="FAFBFC"/>
                </a:highlight>
                <a:latin typeface="KaTeX_Main"/>
              </a:rPr>
              <a:t>=</a:t>
            </a:r>
            <a:r>
              <a:rPr lang="en-US" b="0" i="1" dirty="0">
                <a:solidFill>
                  <a:srgbClr val="61738E"/>
                </a:solidFill>
                <a:effectLst/>
                <a:highlight>
                  <a:srgbClr val="FAFBFC"/>
                </a:highlight>
                <a:latin typeface="KaTeX_Main"/>
              </a:rPr>
              <a:t>min</a:t>
            </a:r>
            <a:r>
              <a:rPr lang="en-US" b="0" i="0" dirty="0">
                <a:solidFill>
                  <a:srgbClr val="61738E"/>
                </a:solidFill>
                <a:effectLst/>
                <a:highlight>
                  <a:srgbClr val="FAFBFC"/>
                </a:highlight>
                <a:latin typeface="KaTeX_Main"/>
              </a:rPr>
              <a:t>(+∞,4)=4</a:t>
            </a:r>
            <a:r>
              <a:rPr lang="en-US" b="0" i="0" dirty="0">
                <a:solidFill>
                  <a:srgbClr val="61738E"/>
                </a:solidFill>
                <a:effectLst/>
                <a:highlight>
                  <a:srgbClr val="FAFBFC"/>
                </a:highlight>
                <a:latin typeface="__Source_Sans_Pro_fa6df0"/>
              </a:rPr>
              <a:t>. The game tree after this step is shown in Figure-4.</a:t>
            </a:r>
            <a:endParaRPr lang="en-SG" dirty="0"/>
          </a:p>
        </p:txBody>
      </p:sp>
      <p:pic>
        <p:nvPicPr>
          <p:cNvPr id="7" name="Picture 6">
            <a:extLst>
              <a:ext uri="{FF2B5EF4-FFF2-40B4-BE49-F238E27FC236}">
                <a16:creationId xmlns:a16="http://schemas.microsoft.com/office/drawing/2014/main" id="{79E7980C-CE79-D659-168D-93B9E4871599}"/>
              </a:ext>
            </a:extLst>
          </p:cNvPr>
          <p:cNvPicPr>
            <a:picLocks noChangeAspect="1"/>
          </p:cNvPicPr>
          <p:nvPr/>
        </p:nvPicPr>
        <p:blipFill>
          <a:blip r:embed="rId2"/>
          <a:stretch>
            <a:fillRect/>
          </a:stretch>
        </p:blipFill>
        <p:spPr>
          <a:xfrm>
            <a:off x="3139440" y="1736468"/>
            <a:ext cx="6514243" cy="5063866"/>
          </a:xfrm>
          <a:prstGeom prst="rect">
            <a:avLst/>
          </a:prstGeom>
        </p:spPr>
      </p:pic>
    </p:spTree>
    <p:extLst>
      <p:ext uri="{BB962C8B-B14F-4D97-AF65-F5344CB8AC3E}">
        <p14:creationId xmlns:p14="http://schemas.microsoft.com/office/powerpoint/2010/main" val="776798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B297BE-256B-A718-1033-76737C6FF4C0}"/>
              </a:ext>
            </a:extLst>
          </p:cNvPr>
          <p:cNvSpPr txBox="1"/>
          <p:nvPr/>
        </p:nvSpPr>
        <p:spPr>
          <a:xfrm>
            <a:off x="228600" y="195501"/>
            <a:ext cx="11399520" cy="2031325"/>
          </a:xfrm>
          <a:prstGeom prst="rect">
            <a:avLst/>
          </a:prstGeom>
          <a:noFill/>
        </p:spPr>
        <p:txBody>
          <a:bodyPr wrap="square">
            <a:spAutoFit/>
          </a:bodyPr>
          <a:lstStyle/>
          <a:p>
            <a:pPr algn="just"/>
            <a:r>
              <a:rPr lang="en-SG" b="0" i="0" dirty="0">
                <a:solidFill>
                  <a:srgbClr val="61738E"/>
                </a:solidFill>
                <a:effectLst/>
                <a:highlight>
                  <a:srgbClr val="FAFBFC"/>
                </a:highlight>
                <a:latin typeface="__Source_Sans_Pro_fa6df0"/>
              </a:rPr>
              <a:t>At </a:t>
            </a:r>
            <a:r>
              <a:rPr lang="en-SG" b="0" i="0" dirty="0">
                <a:solidFill>
                  <a:srgbClr val="61738E"/>
                </a:solidFill>
                <a:effectLst/>
                <a:highlight>
                  <a:srgbClr val="FAFBFC"/>
                </a:highlight>
                <a:latin typeface="KaTeX_Main"/>
              </a:rPr>
              <a:t>𝑁2</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2​</a:t>
            </a:r>
            <a:r>
              <a:rPr lang="en-SG" b="0" i="0" dirty="0">
                <a:solidFill>
                  <a:srgbClr val="61738E"/>
                </a:solidFill>
                <a:effectLst/>
                <a:highlight>
                  <a:srgbClr val="FAFBFC"/>
                </a:highlight>
                <a:latin typeface="__Source_Sans_Pro_fa6df0"/>
              </a:rPr>
              <a:t>, the pruning condition </a:t>
            </a:r>
            <a:r>
              <a:rPr lang="en-SG" b="0" i="0" dirty="0">
                <a:solidFill>
                  <a:srgbClr val="61738E"/>
                </a:solidFill>
                <a:effectLst/>
                <a:highlight>
                  <a:srgbClr val="FAFBFC"/>
                </a:highlight>
                <a:latin typeface="KaTeX_Main"/>
              </a:rPr>
              <a:t>𝛼≥𝛽</a:t>
            </a:r>
            <a:r>
              <a:rPr lang="el-GR" b="0" i="1" dirty="0">
                <a:solidFill>
                  <a:srgbClr val="61738E"/>
                </a:solidFill>
                <a:effectLst/>
                <a:highlight>
                  <a:srgbClr val="FAFBFC"/>
                </a:highlight>
                <a:latin typeface="KaTeX_Main"/>
              </a:rPr>
              <a:t>α</a:t>
            </a:r>
            <a:r>
              <a:rPr lang="el-GR" b="0" i="0" dirty="0">
                <a:solidFill>
                  <a:srgbClr val="61738E"/>
                </a:solidFill>
                <a:effectLst/>
                <a:highlight>
                  <a:srgbClr val="FAFBFC"/>
                </a:highlight>
                <a:latin typeface="KaTeX_Main"/>
              </a:rPr>
              <a:t>≥</a:t>
            </a:r>
            <a:r>
              <a:rPr lang="el-GR" b="0" i="1" dirty="0">
                <a:solidFill>
                  <a:srgbClr val="61738E"/>
                </a:solidFill>
                <a:effectLst/>
                <a:highlight>
                  <a:srgbClr val="FAFBFC"/>
                </a:highlight>
                <a:latin typeface="KaTeX_Main"/>
              </a:rPr>
              <a:t>β</a:t>
            </a:r>
            <a:r>
              <a:rPr lang="el-GR" b="0" i="0" dirty="0">
                <a:solidFill>
                  <a:srgbClr val="61738E"/>
                </a:solidFill>
                <a:effectLst/>
                <a:highlight>
                  <a:srgbClr val="FAFBFC"/>
                </a:highlight>
                <a:latin typeface="__Source_Sans_Pro_fa6df0"/>
              </a:rPr>
              <a:t> </a:t>
            </a:r>
            <a:r>
              <a:rPr lang="en-SG" b="0" i="0" dirty="0">
                <a:solidFill>
                  <a:srgbClr val="61738E"/>
                </a:solidFill>
                <a:effectLst/>
                <a:highlight>
                  <a:srgbClr val="FAFBFC"/>
                </a:highlight>
                <a:latin typeface="__Source_Sans_Pro_fa6df0"/>
              </a:rPr>
              <a:t>is still unsatisfied. Therefore, we visit its next child node </a:t>
            </a:r>
            <a:r>
              <a:rPr lang="en-SG" b="0" i="0" dirty="0">
                <a:solidFill>
                  <a:srgbClr val="61738E"/>
                </a:solidFill>
                <a:effectLst/>
                <a:highlight>
                  <a:srgbClr val="FAFBFC"/>
                </a:highlight>
                <a:latin typeface="KaTeX_Main"/>
              </a:rPr>
              <a:t>𝑁5</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5​</a:t>
            </a:r>
            <a:r>
              <a:rPr lang="en-SG" b="0" i="0" dirty="0">
                <a:solidFill>
                  <a:srgbClr val="61738E"/>
                </a:solidFill>
                <a:effectLst/>
                <a:highlight>
                  <a:srgbClr val="FAFBFC"/>
                </a:highlight>
                <a:latin typeface="__Source_Sans_Pro_fa6df0"/>
              </a:rPr>
              <a:t> with </a:t>
            </a:r>
            <a:r>
              <a:rPr lang="en-SG" b="0" i="0" dirty="0">
                <a:solidFill>
                  <a:srgbClr val="61738E"/>
                </a:solidFill>
                <a:effectLst/>
                <a:highlight>
                  <a:srgbClr val="FAFBFC"/>
                </a:highlight>
                <a:latin typeface="KaTeX_Main"/>
              </a:rPr>
              <a:t>𝛼=−∞</a:t>
            </a:r>
            <a:r>
              <a:rPr lang="el-GR" b="0" i="1" dirty="0">
                <a:solidFill>
                  <a:srgbClr val="61738E"/>
                </a:solidFill>
                <a:effectLst/>
                <a:highlight>
                  <a:srgbClr val="FAFBFC"/>
                </a:highlight>
                <a:latin typeface="KaTeX_Main"/>
              </a:rPr>
              <a:t>α</a:t>
            </a:r>
            <a:r>
              <a:rPr lang="el-GR" b="0" i="0" dirty="0">
                <a:solidFill>
                  <a:srgbClr val="61738E"/>
                </a:solidFill>
                <a:effectLst/>
                <a:highlight>
                  <a:srgbClr val="FAFBFC"/>
                </a:highlight>
                <a:latin typeface="KaTeX_Main"/>
              </a:rPr>
              <a:t>=−∞</a:t>
            </a:r>
            <a:r>
              <a:rPr lang="el-GR" b="0" i="0" dirty="0">
                <a:solidFill>
                  <a:srgbClr val="61738E"/>
                </a:solidFill>
                <a:effectLst/>
                <a:highlight>
                  <a:srgbClr val="FAFBFC"/>
                </a:highlight>
                <a:latin typeface="__Source_Sans_Pro_fa6df0"/>
              </a:rPr>
              <a:t> </a:t>
            </a:r>
            <a:r>
              <a:rPr lang="en-SG" b="0" i="0" dirty="0">
                <a:solidFill>
                  <a:srgbClr val="61738E"/>
                </a:solidFill>
                <a:effectLst/>
                <a:highlight>
                  <a:srgbClr val="FAFBFC"/>
                </a:highlight>
                <a:latin typeface="__Source_Sans_Pro_fa6df0"/>
              </a:rPr>
              <a:t>and </a:t>
            </a:r>
            <a:r>
              <a:rPr lang="en-SG" b="0" i="0" dirty="0">
                <a:solidFill>
                  <a:srgbClr val="61738E"/>
                </a:solidFill>
                <a:effectLst/>
                <a:highlight>
                  <a:srgbClr val="FAFBFC"/>
                </a:highlight>
                <a:latin typeface="KaTeX_Main"/>
              </a:rPr>
              <a:t>𝛽=4</a:t>
            </a:r>
            <a:r>
              <a:rPr lang="el-GR" b="0" i="1" dirty="0">
                <a:solidFill>
                  <a:srgbClr val="61738E"/>
                </a:solidFill>
                <a:effectLst/>
                <a:highlight>
                  <a:srgbClr val="FAFBFC"/>
                </a:highlight>
                <a:latin typeface="KaTeX_Main"/>
              </a:rPr>
              <a:t>β</a:t>
            </a:r>
            <a:r>
              <a:rPr lang="el-GR" b="0" i="0" dirty="0">
                <a:solidFill>
                  <a:srgbClr val="61738E"/>
                </a:solidFill>
                <a:effectLst/>
                <a:highlight>
                  <a:srgbClr val="FAFBFC"/>
                </a:highlight>
                <a:latin typeface="KaTeX_Main"/>
              </a:rPr>
              <a:t>=4</a:t>
            </a:r>
            <a:r>
              <a:rPr lang="el-GR" b="0" i="0" dirty="0">
                <a:solidFill>
                  <a:srgbClr val="61738E"/>
                </a:solidFill>
                <a:effectLst/>
                <a:highlight>
                  <a:srgbClr val="FAFBFC"/>
                </a:highlight>
                <a:latin typeface="__Source_Sans_Pro_fa6df0"/>
              </a:rPr>
              <a:t>. </a:t>
            </a:r>
            <a:r>
              <a:rPr lang="en-SG" b="0" i="0" dirty="0">
                <a:solidFill>
                  <a:srgbClr val="61738E"/>
                </a:solidFill>
                <a:effectLst/>
                <a:highlight>
                  <a:srgbClr val="FAFBFC"/>
                </a:highlight>
                <a:latin typeface="__Source_Sans_Pro_fa6df0"/>
              </a:rPr>
              <a:t>At </a:t>
            </a:r>
            <a:r>
              <a:rPr lang="en-SG" b="0" i="0" dirty="0">
                <a:solidFill>
                  <a:srgbClr val="61738E"/>
                </a:solidFill>
                <a:effectLst/>
                <a:highlight>
                  <a:srgbClr val="FAFBFC"/>
                </a:highlight>
                <a:latin typeface="KaTeX_Main"/>
              </a:rPr>
              <a:t>𝑁5</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5​</a:t>
            </a:r>
            <a:r>
              <a:rPr lang="en-SG" b="0" i="0" dirty="0">
                <a:solidFill>
                  <a:srgbClr val="61738E"/>
                </a:solidFill>
                <a:effectLst/>
                <a:highlight>
                  <a:srgbClr val="FAFBFC"/>
                </a:highlight>
                <a:latin typeface="__Source_Sans_Pro_fa6df0"/>
              </a:rPr>
              <a:t>, we get the utility of its first terminal child as </a:t>
            </a:r>
            <a:r>
              <a:rPr lang="en-SG" b="0" i="0" dirty="0">
                <a:solidFill>
                  <a:srgbClr val="61738E"/>
                </a:solidFill>
                <a:effectLst/>
                <a:highlight>
                  <a:srgbClr val="FAFBFC"/>
                </a:highlight>
                <a:latin typeface="KaTeX_Main"/>
              </a:rPr>
              <a:t>77</a:t>
            </a:r>
            <a:r>
              <a:rPr lang="en-SG" b="0" i="0" dirty="0">
                <a:solidFill>
                  <a:srgbClr val="61738E"/>
                </a:solidFill>
                <a:effectLst/>
                <a:highlight>
                  <a:srgbClr val="FAFBFC"/>
                </a:highlight>
                <a:latin typeface="__Source_Sans_Pro_fa6df0"/>
              </a:rPr>
              <a:t>. Since </a:t>
            </a:r>
            <a:r>
              <a:rPr lang="en-SG" b="0" i="0" dirty="0">
                <a:solidFill>
                  <a:srgbClr val="61738E"/>
                </a:solidFill>
                <a:effectLst/>
                <a:highlight>
                  <a:srgbClr val="FAFBFC"/>
                </a:highlight>
                <a:latin typeface="KaTeX_Main"/>
              </a:rPr>
              <a:t>𝑁5</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5​</a:t>
            </a:r>
            <a:r>
              <a:rPr lang="en-SG" b="0" i="0" dirty="0">
                <a:solidFill>
                  <a:srgbClr val="61738E"/>
                </a:solidFill>
                <a:effectLst/>
                <a:highlight>
                  <a:srgbClr val="FAFBFC"/>
                </a:highlight>
                <a:latin typeface="__Source_Sans_Pro_fa6df0"/>
              </a:rPr>
              <a:t> is a maximiser, we update </a:t>
            </a:r>
            <a:r>
              <a:rPr lang="en-SG" b="0" i="0" dirty="0">
                <a:solidFill>
                  <a:srgbClr val="61738E"/>
                </a:solidFill>
                <a:effectLst/>
                <a:highlight>
                  <a:srgbClr val="FAFBFC"/>
                </a:highlight>
                <a:latin typeface="KaTeX_Main"/>
              </a:rPr>
              <a:t>𝛼=𝑚𝑎𝑥(−∞,7)=7</a:t>
            </a:r>
            <a:r>
              <a:rPr lang="el-GR" b="0" i="1" dirty="0">
                <a:solidFill>
                  <a:srgbClr val="61738E"/>
                </a:solidFill>
                <a:effectLst/>
                <a:highlight>
                  <a:srgbClr val="FAFBFC"/>
                </a:highlight>
                <a:latin typeface="KaTeX_Main"/>
              </a:rPr>
              <a:t>α</a:t>
            </a:r>
            <a:r>
              <a:rPr lang="el-GR" b="0" i="0" dirty="0">
                <a:solidFill>
                  <a:srgbClr val="61738E"/>
                </a:solidFill>
                <a:effectLst/>
                <a:highlight>
                  <a:srgbClr val="FAFBFC"/>
                </a:highlight>
                <a:latin typeface="KaTeX_Main"/>
              </a:rPr>
              <a:t>=</a:t>
            </a:r>
            <a:r>
              <a:rPr lang="en-SG" b="0" i="1" dirty="0">
                <a:solidFill>
                  <a:srgbClr val="61738E"/>
                </a:solidFill>
                <a:effectLst/>
                <a:highlight>
                  <a:srgbClr val="FAFBFC"/>
                </a:highlight>
                <a:latin typeface="KaTeX_Main"/>
              </a:rPr>
              <a:t>max</a:t>
            </a:r>
            <a:r>
              <a:rPr lang="en-SG" b="0" i="0" dirty="0">
                <a:solidFill>
                  <a:srgbClr val="61738E"/>
                </a:solidFill>
                <a:effectLst/>
                <a:highlight>
                  <a:srgbClr val="FAFBFC"/>
                </a:highlight>
                <a:latin typeface="KaTeX_Main"/>
              </a:rPr>
              <a:t>(−∞,7)=7</a:t>
            </a:r>
            <a:r>
              <a:rPr lang="en-SG" b="0" i="0" dirty="0">
                <a:solidFill>
                  <a:srgbClr val="61738E"/>
                </a:solidFill>
                <a:effectLst/>
                <a:highlight>
                  <a:srgbClr val="FAFBFC"/>
                </a:highlight>
                <a:latin typeface="__Source_Sans_Pro_fa6df0"/>
              </a:rPr>
              <a:t>. Now, the pruning condition gets satisfied </a:t>
            </a:r>
            <a:r>
              <a:rPr lang="en-SG" b="0" i="0" dirty="0">
                <a:solidFill>
                  <a:srgbClr val="61738E"/>
                </a:solidFill>
                <a:effectLst/>
                <a:highlight>
                  <a:srgbClr val="FAFBFC"/>
                </a:highlight>
                <a:latin typeface="KaTeX_Main"/>
              </a:rPr>
              <a:t>(7≥4)(7≥4)</a:t>
            </a:r>
            <a:r>
              <a:rPr lang="en-SG" b="0" i="0" dirty="0">
                <a:solidFill>
                  <a:srgbClr val="61738E"/>
                </a:solidFill>
                <a:effectLst/>
                <a:highlight>
                  <a:srgbClr val="FAFBFC"/>
                </a:highlight>
                <a:latin typeface="__Source_Sans_Pro_fa6df0"/>
              </a:rPr>
              <a:t>, leading to the pruning of the other child node. After that, the node utility of </a:t>
            </a:r>
            <a:r>
              <a:rPr lang="en-SG" b="0" i="0" dirty="0">
                <a:solidFill>
                  <a:srgbClr val="61738E"/>
                </a:solidFill>
                <a:effectLst/>
                <a:highlight>
                  <a:srgbClr val="FAFBFC"/>
                </a:highlight>
                <a:latin typeface="KaTeX_Main"/>
              </a:rPr>
              <a:t>𝑁5=7</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5​=7</a:t>
            </a:r>
            <a:r>
              <a:rPr lang="en-SG" b="0" i="0" dirty="0">
                <a:solidFill>
                  <a:srgbClr val="61738E"/>
                </a:solidFill>
                <a:effectLst/>
                <a:highlight>
                  <a:srgbClr val="FAFBFC"/>
                </a:highlight>
                <a:latin typeface="__Source_Sans_Pro_fa6df0"/>
              </a:rPr>
              <a:t> is further sent back to the parent node </a:t>
            </a:r>
            <a:r>
              <a:rPr lang="en-SG" b="0" i="0" dirty="0">
                <a:solidFill>
                  <a:srgbClr val="61738E"/>
                </a:solidFill>
                <a:effectLst/>
                <a:highlight>
                  <a:srgbClr val="FAFBFC"/>
                </a:highlight>
                <a:latin typeface="KaTeX_Main"/>
              </a:rPr>
              <a:t>𝑁2</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2​</a:t>
            </a:r>
            <a:r>
              <a:rPr lang="en-SG" b="0" i="0" dirty="0">
                <a:solidFill>
                  <a:srgbClr val="61738E"/>
                </a:solidFill>
                <a:effectLst/>
                <a:highlight>
                  <a:srgbClr val="FAFBFC"/>
                </a:highlight>
                <a:latin typeface="__Source_Sans_Pro_fa6df0"/>
              </a:rPr>
              <a:t>. </a:t>
            </a:r>
            <a:r>
              <a:rPr lang="en-SG" b="0" i="0" dirty="0">
                <a:solidFill>
                  <a:srgbClr val="61738E"/>
                </a:solidFill>
                <a:effectLst/>
                <a:highlight>
                  <a:srgbClr val="FAFBFC"/>
                </a:highlight>
                <a:latin typeface="KaTeX_Main"/>
              </a:rPr>
              <a:t>𝑁2</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2​</a:t>
            </a:r>
            <a:r>
              <a:rPr lang="en-SG" b="0" i="0" dirty="0">
                <a:solidFill>
                  <a:srgbClr val="61738E"/>
                </a:solidFill>
                <a:effectLst/>
                <a:highlight>
                  <a:srgbClr val="FAFBFC"/>
                </a:highlight>
                <a:latin typeface="__Source_Sans_Pro_fa6df0"/>
              </a:rPr>
              <a:t> updates </a:t>
            </a:r>
            <a:r>
              <a:rPr lang="en-SG" b="0" i="0" dirty="0">
                <a:solidFill>
                  <a:srgbClr val="61738E"/>
                </a:solidFill>
                <a:effectLst/>
                <a:highlight>
                  <a:srgbClr val="FAFBFC"/>
                </a:highlight>
                <a:latin typeface="KaTeX_Main"/>
              </a:rPr>
              <a:t>𝛽=𝑚𝑖𝑛(4,7)=4</a:t>
            </a:r>
            <a:r>
              <a:rPr lang="el-GR" b="0" i="1" dirty="0">
                <a:solidFill>
                  <a:srgbClr val="61738E"/>
                </a:solidFill>
                <a:effectLst/>
                <a:highlight>
                  <a:srgbClr val="FAFBFC"/>
                </a:highlight>
                <a:latin typeface="KaTeX_Main"/>
              </a:rPr>
              <a:t>β</a:t>
            </a:r>
            <a:r>
              <a:rPr lang="el-GR" b="0" i="0" dirty="0">
                <a:solidFill>
                  <a:srgbClr val="61738E"/>
                </a:solidFill>
                <a:effectLst/>
                <a:highlight>
                  <a:srgbClr val="FAFBFC"/>
                </a:highlight>
                <a:latin typeface="KaTeX_Main"/>
              </a:rPr>
              <a:t>=</a:t>
            </a:r>
            <a:r>
              <a:rPr lang="en-SG" b="0" i="1" dirty="0">
                <a:solidFill>
                  <a:srgbClr val="61738E"/>
                </a:solidFill>
                <a:effectLst/>
                <a:highlight>
                  <a:srgbClr val="FAFBFC"/>
                </a:highlight>
                <a:latin typeface="KaTeX_Main"/>
              </a:rPr>
              <a:t>min</a:t>
            </a:r>
            <a:r>
              <a:rPr lang="en-SG" b="0" i="0" dirty="0">
                <a:solidFill>
                  <a:srgbClr val="61738E"/>
                </a:solidFill>
                <a:effectLst/>
                <a:highlight>
                  <a:srgbClr val="FAFBFC"/>
                </a:highlight>
                <a:latin typeface="KaTeX_Main"/>
              </a:rPr>
              <a:t>(4,7)=4</a:t>
            </a:r>
            <a:r>
              <a:rPr lang="en-SG" b="0" i="0" dirty="0">
                <a:solidFill>
                  <a:srgbClr val="61738E"/>
                </a:solidFill>
                <a:effectLst/>
                <a:highlight>
                  <a:srgbClr val="FAFBFC"/>
                </a:highlight>
                <a:latin typeface="__Source_Sans_Pro_fa6df0"/>
              </a:rPr>
              <a:t>. Further, the node value of </a:t>
            </a:r>
            <a:r>
              <a:rPr lang="en-SG" b="0" i="0" dirty="0">
                <a:solidFill>
                  <a:srgbClr val="61738E"/>
                </a:solidFill>
                <a:effectLst/>
                <a:highlight>
                  <a:srgbClr val="FAFBFC"/>
                </a:highlight>
                <a:latin typeface="KaTeX_Main"/>
              </a:rPr>
              <a:t>𝑁2=𝑚𝑖𝑛(4,7)=4</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2​=</a:t>
            </a:r>
            <a:r>
              <a:rPr lang="en-SG" b="0" i="1" dirty="0">
                <a:solidFill>
                  <a:srgbClr val="61738E"/>
                </a:solidFill>
                <a:effectLst/>
                <a:highlight>
                  <a:srgbClr val="FAFBFC"/>
                </a:highlight>
                <a:latin typeface="KaTeX_Main"/>
              </a:rPr>
              <a:t>min</a:t>
            </a:r>
            <a:r>
              <a:rPr lang="en-SG" b="0" i="0" dirty="0">
                <a:solidFill>
                  <a:srgbClr val="61738E"/>
                </a:solidFill>
                <a:effectLst/>
                <a:highlight>
                  <a:srgbClr val="FAFBFC"/>
                </a:highlight>
                <a:latin typeface="KaTeX_Main"/>
              </a:rPr>
              <a:t>(4,7)=4</a:t>
            </a:r>
            <a:r>
              <a:rPr lang="en-SG" b="0" i="0" dirty="0">
                <a:solidFill>
                  <a:srgbClr val="61738E"/>
                </a:solidFill>
                <a:effectLst/>
                <a:highlight>
                  <a:srgbClr val="FAFBFC"/>
                </a:highlight>
                <a:latin typeface="__Source_Sans_Pro_fa6df0"/>
              </a:rPr>
              <a:t> is returned to its parent </a:t>
            </a:r>
            <a:r>
              <a:rPr lang="en-SG" b="0" i="0" dirty="0">
                <a:solidFill>
                  <a:srgbClr val="61738E"/>
                </a:solidFill>
                <a:effectLst/>
                <a:highlight>
                  <a:srgbClr val="FAFBFC"/>
                </a:highlight>
                <a:latin typeface="KaTeX_Main"/>
              </a:rPr>
              <a:t>𝑁1</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1​</a:t>
            </a:r>
            <a:r>
              <a:rPr lang="en-SG" b="0" i="0" dirty="0">
                <a:solidFill>
                  <a:srgbClr val="61738E"/>
                </a:solidFill>
                <a:effectLst/>
                <a:highlight>
                  <a:srgbClr val="FAFBFC"/>
                </a:highlight>
                <a:latin typeface="__Source_Sans_Pro_fa6df0"/>
              </a:rPr>
              <a:t>. At </a:t>
            </a:r>
            <a:r>
              <a:rPr lang="en-SG" b="0" i="0" dirty="0">
                <a:solidFill>
                  <a:srgbClr val="61738E"/>
                </a:solidFill>
                <a:effectLst/>
                <a:highlight>
                  <a:srgbClr val="FAFBFC"/>
                </a:highlight>
                <a:latin typeface="KaTeX_Main"/>
              </a:rPr>
              <a:t>𝑁1</a:t>
            </a:r>
            <a:r>
              <a:rPr lang="en-SG" b="0" i="1" dirty="0">
                <a:solidFill>
                  <a:srgbClr val="61738E"/>
                </a:solidFill>
                <a:effectLst/>
                <a:highlight>
                  <a:srgbClr val="FAFBFC"/>
                </a:highlight>
                <a:latin typeface="KaTeX_Main"/>
              </a:rPr>
              <a:t>N</a:t>
            </a:r>
            <a:r>
              <a:rPr lang="en-SG" b="0" i="0" dirty="0">
                <a:solidFill>
                  <a:srgbClr val="61738E"/>
                </a:solidFill>
                <a:effectLst/>
                <a:highlight>
                  <a:srgbClr val="FAFBFC"/>
                </a:highlight>
                <a:latin typeface="KaTeX_Main"/>
              </a:rPr>
              <a:t>1​</a:t>
            </a:r>
            <a:r>
              <a:rPr lang="en-SG" b="0" i="0" dirty="0">
                <a:solidFill>
                  <a:srgbClr val="61738E"/>
                </a:solidFill>
                <a:effectLst/>
                <a:highlight>
                  <a:srgbClr val="FAFBFC"/>
                </a:highlight>
                <a:latin typeface="__Source_Sans_Pro_fa6df0"/>
              </a:rPr>
              <a:t>, we update </a:t>
            </a:r>
            <a:r>
              <a:rPr lang="en-SG" b="0" i="0" dirty="0">
                <a:solidFill>
                  <a:srgbClr val="61738E"/>
                </a:solidFill>
                <a:effectLst/>
                <a:highlight>
                  <a:srgbClr val="FAFBFC"/>
                </a:highlight>
                <a:latin typeface="KaTeX_Main"/>
              </a:rPr>
              <a:t>𝛼=𝑚𝑎𝑥(−∞,4)=4</a:t>
            </a:r>
            <a:r>
              <a:rPr lang="el-GR" b="0" i="1" dirty="0">
                <a:solidFill>
                  <a:srgbClr val="61738E"/>
                </a:solidFill>
                <a:effectLst/>
                <a:highlight>
                  <a:srgbClr val="FAFBFC"/>
                </a:highlight>
                <a:latin typeface="KaTeX_Main"/>
              </a:rPr>
              <a:t>α</a:t>
            </a:r>
            <a:r>
              <a:rPr lang="el-GR" b="0" i="0" dirty="0">
                <a:solidFill>
                  <a:srgbClr val="61738E"/>
                </a:solidFill>
                <a:effectLst/>
                <a:highlight>
                  <a:srgbClr val="FAFBFC"/>
                </a:highlight>
                <a:latin typeface="KaTeX_Main"/>
              </a:rPr>
              <a:t>=</a:t>
            </a:r>
            <a:r>
              <a:rPr lang="en-SG" b="0" i="1" dirty="0">
                <a:solidFill>
                  <a:srgbClr val="61738E"/>
                </a:solidFill>
                <a:effectLst/>
                <a:highlight>
                  <a:srgbClr val="FAFBFC"/>
                </a:highlight>
                <a:latin typeface="KaTeX_Main"/>
              </a:rPr>
              <a:t>max</a:t>
            </a:r>
            <a:r>
              <a:rPr lang="en-SG" b="0" i="0" dirty="0">
                <a:solidFill>
                  <a:srgbClr val="61738E"/>
                </a:solidFill>
                <a:effectLst/>
                <a:highlight>
                  <a:srgbClr val="FAFBFC"/>
                </a:highlight>
                <a:latin typeface="KaTeX_Main"/>
              </a:rPr>
              <a:t>(−∞,4)=4</a:t>
            </a:r>
            <a:r>
              <a:rPr lang="en-SG" b="0" i="0" dirty="0">
                <a:solidFill>
                  <a:srgbClr val="61738E"/>
                </a:solidFill>
                <a:effectLst/>
                <a:highlight>
                  <a:srgbClr val="FAFBFC"/>
                </a:highlight>
                <a:latin typeface="__Source_Sans_Pro_fa6df0"/>
              </a:rPr>
              <a:t>. After this step, the game tree looks like Figure-5.</a:t>
            </a:r>
            <a:endParaRPr lang="en-SG" dirty="0"/>
          </a:p>
        </p:txBody>
      </p:sp>
      <p:pic>
        <p:nvPicPr>
          <p:cNvPr id="7" name="Picture 6">
            <a:extLst>
              <a:ext uri="{FF2B5EF4-FFF2-40B4-BE49-F238E27FC236}">
                <a16:creationId xmlns:a16="http://schemas.microsoft.com/office/drawing/2014/main" id="{4A44A23B-BE36-0393-A275-9F38F247197E}"/>
              </a:ext>
            </a:extLst>
          </p:cNvPr>
          <p:cNvPicPr>
            <a:picLocks noChangeAspect="1"/>
          </p:cNvPicPr>
          <p:nvPr/>
        </p:nvPicPr>
        <p:blipFill>
          <a:blip r:embed="rId2"/>
          <a:stretch>
            <a:fillRect/>
          </a:stretch>
        </p:blipFill>
        <p:spPr>
          <a:xfrm>
            <a:off x="3870960" y="2226826"/>
            <a:ext cx="4975003" cy="3867333"/>
          </a:xfrm>
          <a:prstGeom prst="rect">
            <a:avLst/>
          </a:prstGeom>
        </p:spPr>
      </p:pic>
    </p:spTree>
    <p:extLst>
      <p:ext uri="{BB962C8B-B14F-4D97-AF65-F5344CB8AC3E}">
        <p14:creationId xmlns:p14="http://schemas.microsoft.com/office/powerpoint/2010/main" val="998431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E51961-6276-0681-A355-E2EE03CAD072}"/>
              </a:ext>
            </a:extLst>
          </p:cNvPr>
          <p:cNvSpPr txBox="1"/>
          <p:nvPr/>
        </p:nvSpPr>
        <p:spPr>
          <a:xfrm>
            <a:off x="243840" y="-114657"/>
            <a:ext cx="11490960" cy="2585323"/>
          </a:xfrm>
          <a:prstGeom prst="rect">
            <a:avLst/>
          </a:prstGeom>
          <a:noFill/>
        </p:spPr>
        <p:txBody>
          <a:bodyPr wrap="square">
            <a:spAutoFit/>
          </a:bodyPr>
          <a:lstStyle/>
          <a:p>
            <a:r>
              <a:rPr lang="en-US" b="0" i="0" dirty="0">
                <a:solidFill>
                  <a:srgbClr val="61738E"/>
                </a:solidFill>
                <a:effectLst/>
                <a:highlight>
                  <a:srgbClr val="FAFBFC"/>
                </a:highlight>
                <a:latin typeface="__Source_Sans_Pro_fa6df0"/>
              </a:rPr>
              <a:t>The pruning condition is still unsatisfactory at </a:t>
            </a:r>
            <a:r>
              <a:rPr lang="en-US" b="0" i="0" dirty="0">
                <a:solidFill>
                  <a:srgbClr val="61738E"/>
                </a:solidFill>
                <a:effectLst/>
                <a:highlight>
                  <a:srgbClr val="FAFBFC"/>
                </a:highlight>
                <a:latin typeface="KaTeX_Main"/>
              </a:rPr>
              <a:t>𝑁1</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1​</a:t>
            </a:r>
            <a:r>
              <a:rPr lang="en-US" b="0" i="0" dirty="0">
                <a:solidFill>
                  <a:srgbClr val="61738E"/>
                </a:solidFill>
                <a:effectLst/>
                <a:highlight>
                  <a:srgbClr val="FAFBFC"/>
                </a:highlight>
                <a:latin typeface="__Source_Sans_Pro_fa6df0"/>
              </a:rPr>
              <a:t>. Therefore, we continue towards the next child </a:t>
            </a:r>
            <a:r>
              <a:rPr lang="en-US" b="0" i="0" dirty="0">
                <a:solidFill>
                  <a:srgbClr val="61738E"/>
                </a:solidFill>
                <a:effectLst/>
                <a:highlight>
                  <a:srgbClr val="FAFBFC"/>
                </a:highlight>
                <a:latin typeface="KaTeX_Main"/>
              </a:rPr>
              <a:t>𝑁3</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3​</a:t>
            </a:r>
            <a:r>
              <a:rPr lang="en-US" b="0" i="0" dirty="0">
                <a:solidFill>
                  <a:srgbClr val="61738E"/>
                </a:solidFill>
                <a:effectLst/>
                <a:highlight>
                  <a:srgbClr val="FAFBFC"/>
                </a:highlight>
                <a:latin typeface="__Source_Sans_Pro_fa6df0"/>
              </a:rPr>
              <a:t>, with the same values of </a:t>
            </a:r>
            <a:r>
              <a:rPr lang="en-US" b="0" i="0" dirty="0">
                <a:solidFill>
                  <a:srgbClr val="61738E"/>
                </a:solidFill>
                <a:effectLst/>
                <a:highlight>
                  <a:srgbClr val="FAFBFC"/>
                </a:highlight>
                <a:latin typeface="KaTeX_Main"/>
              </a:rPr>
              <a:t>𝛼</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__Source_Sans_Pro_fa6df0"/>
              </a:rPr>
              <a:t> and </a:t>
            </a:r>
            <a:r>
              <a:rPr lang="en-US" b="0" i="0" dirty="0">
                <a:solidFill>
                  <a:srgbClr val="61738E"/>
                </a:solidFill>
                <a:effectLst/>
                <a:highlight>
                  <a:srgbClr val="FAFBFC"/>
                </a:highlight>
                <a:latin typeface="KaTeX_Main"/>
              </a:rPr>
              <a:t>𝛽</a:t>
            </a:r>
            <a:r>
              <a:rPr lang="en-US" b="0" i="1" dirty="0">
                <a:solidFill>
                  <a:srgbClr val="61738E"/>
                </a:solidFill>
                <a:effectLst/>
                <a:highlight>
                  <a:srgbClr val="FAFBFC"/>
                </a:highlight>
                <a:latin typeface="KaTeX_Main"/>
              </a:rPr>
              <a:t>β</a:t>
            </a:r>
            <a:r>
              <a:rPr lang="en-US" b="0" i="0" dirty="0">
                <a:solidFill>
                  <a:srgbClr val="61738E"/>
                </a:solidFill>
                <a:effectLst/>
                <a:highlight>
                  <a:srgbClr val="FAFBFC"/>
                </a:highlight>
                <a:latin typeface="__Source_Sans_Pro_fa6df0"/>
              </a:rPr>
              <a:t>. Similarly, we propagate from </a:t>
            </a:r>
            <a:r>
              <a:rPr lang="en-US" b="0" i="0" dirty="0">
                <a:solidFill>
                  <a:srgbClr val="61738E"/>
                </a:solidFill>
                <a:effectLst/>
                <a:highlight>
                  <a:srgbClr val="FAFBFC"/>
                </a:highlight>
                <a:latin typeface="KaTeX_Main"/>
              </a:rPr>
              <a:t>𝑁3</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3​</a:t>
            </a:r>
            <a:r>
              <a:rPr lang="en-US" b="0" i="0" dirty="0">
                <a:solidFill>
                  <a:srgbClr val="61738E"/>
                </a:solidFill>
                <a:effectLst/>
                <a:highlight>
                  <a:srgbClr val="FAFBFC"/>
                </a:highlight>
                <a:latin typeface="__Source_Sans_Pro_fa6df0"/>
              </a:rPr>
              <a:t> to its first child </a:t>
            </a:r>
            <a:r>
              <a:rPr lang="en-US" b="0" i="0" dirty="0">
                <a:solidFill>
                  <a:srgbClr val="61738E"/>
                </a:solidFill>
                <a:effectLst/>
                <a:highlight>
                  <a:srgbClr val="FAFBFC"/>
                </a:highlight>
                <a:latin typeface="KaTeX_Main"/>
              </a:rPr>
              <a:t>𝑁6</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6​</a:t>
            </a:r>
            <a:r>
              <a:rPr lang="en-US" b="0" i="0" dirty="0">
                <a:solidFill>
                  <a:srgbClr val="61738E"/>
                </a:solidFill>
                <a:effectLst/>
                <a:highlight>
                  <a:srgbClr val="FAFBFC"/>
                </a:highlight>
                <a:latin typeface="__Source_Sans_Pro_fa6df0"/>
              </a:rPr>
              <a:t>. At </a:t>
            </a:r>
            <a:r>
              <a:rPr lang="en-US" b="0" i="0" dirty="0">
                <a:solidFill>
                  <a:srgbClr val="61738E"/>
                </a:solidFill>
                <a:effectLst/>
                <a:highlight>
                  <a:srgbClr val="FAFBFC"/>
                </a:highlight>
                <a:latin typeface="KaTeX_Main"/>
              </a:rPr>
              <a:t>𝑁6</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6​</a:t>
            </a:r>
            <a:r>
              <a:rPr lang="en-US" b="0" i="0" dirty="0">
                <a:solidFill>
                  <a:srgbClr val="61738E"/>
                </a:solidFill>
                <a:effectLst/>
                <a:highlight>
                  <a:srgbClr val="FAFBFC"/>
                </a:highlight>
                <a:latin typeface="__Source_Sans_Pro_fa6df0"/>
              </a:rPr>
              <a:t>, we get back the utility of its first terminal child as </a:t>
            </a:r>
            <a:r>
              <a:rPr lang="en-US" b="0" i="0" dirty="0">
                <a:solidFill>
                  <a:srgbClr val="61738E"/>
                </a:solidFill>
                <a:effectLst/>
                <a:highlight>
                  <a:srgbClr val="FAFBFC"/>
                </a:highlight>
                <a:latin typeface="KaTeX_Main"/>
              </a:rPr>
              <a:t>33</a:t>
            </a:r>
            <a:r>
              <a:rPr lang="en-US" b="0" i="0" dirty="0">
                <a:solidFill>
                  <a:srgbClr val="61738E"/>
                </a:solidFill>
                <a:effectLst/>
                <a:highlight>
                  <a:srgbClr val="FAFBFC"/>
                </a:highlight>
                <a:latin typeface="__Source_Sans_Pro_fa6df0"/>
              </a:rPr>
              <a:t> and update </a:t>
            </a:r>
            <a:r>
              <a:rPr lang="en-US" b="0" i="0" dirty="0">
                <a:solidFill>
                  <a:srgbClr val="61738E"/>
                </a:solidFill>
                <a:effectLst/>
                <a:highlight>
                  <a:srgbClr val="FAFBFC"/>
                </a:highlight>
                <a:latin typeface="KaTeX_Main"/>
              </a:rPr>
              <a:t>𝛼=𝑚𝑎𝑥(4,3)=4</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KaTeX_Main"/>
              </a:rPr>
              <a:t>=</a:t>
            </a:r>
            <a:r>
              <a:rPr lang="en-US" b="0" i="1" dirty="0">
                <a:solidFill>
                  <a:srgbClr val="61738E"/>
                </a:solidFill>
                <a:effectLst/>
                <a:highlight>
                  <a:srgbClr val="FAFBFC"/>
                </a:highlight>
                <a:latin typeface="KaTeX_Main"/>
              </a:rPr>
              <a:t>max</a:t>
            </a:r>
            <a:r>
              <a:rPr lang="en-US" b="0" i="0" dirty="0">
                <a:solidFill>
                  <a:srgbClr val="61738E"/>
                </a:solidFill>
                <a:effectLst/>
                <a:highlight>
                  <a:srgbClr val="FAFBFC"/>
                </a:highlight>
                <a:latin typeface="KaTeX_Main"/>
              </a:rPr>
              <a:t>(4,3)=4</a:t>
            </a:r>
            <a:r>
              <a:rPr lang="en-US" b="0" i="0" dirty="0">
                <a:solidFill>
                  <a:srgbClr val="61738E"/>
                </a:solidFill>
                <a:effectLst/>
                <a:highlight>
                  <a:srgbClr val="FAFBFC"/>
                </a:highlight>
                <a:latin typeface="__Source_Sans_Pro_fa6df0"/>
              </a:rPr>
              <a:t>. Since the pruning condition is still unsatisfied, we get the utility of the second terminal child as </a:t>
            </a:r>
            <a:r>
              <a:rPr lang="en-US" b="0" i="0" dirty="0">
                <a:solidFill>
                  <a:srgbClr val="61738E"/>
                </a:solidFill>
                <a:effectLst/>
                <a:highlight>
                  <a:srgbClr val="FAFBFC"/>
                </a:highlight>
                <a:latin typeface="KaTeX_Main"/>
              </a:rPr>
              <a:t>00</a:t>
            </a:r>
            <a:r>
              <a:rPr lang="en-US" b="0" i="0" dirty="0">
                <a:solidFill>
                  <a:srgbClr val="61738E"/>
                </a:solidFill>
                <a:effectLst/>
                <a:highlight>
                  <a:srgbClr val="FAFBFC"/>
                </a:highlight>
                <a:latin typeface="__Source_Sans_Pro_fa6df0"/>
              </a:rPr>
              <a:t> and update </a:t>
            </a:r>
            <a:r>
              <a:rPr lang="en-US" b="0" i="0" dirty="0">
                <a:solidFill>
                  <a:srgbClr val="61738E"/>
                </a:solidFill>
                <a:effectLst/>
                <a:highlight>
                  <a:srgbClr val="FAFBFC"/>
                </a:highlight>
                <a:latin typeface="KaTeX_Main"/>
              </a:rPr>
              <a:t>𝛼=𝑚𝑎𝑥(4,0)=4</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KaTeX_Main"/>
              </a:rPr>
              <a:t>=</a:t>
            </a:r>
            <a:r>
              <a:rPr lang="en-US" b="0" i="1" dirty="0">
                <a:solidFill>
                  <a:srgbClr val="61738E"/>
                </a:solidFill>
                <a:effectLst/>
                <a:highlight>
                  <a:srgbClr val="FAFBFC"/>
                </a:highlight>
                <a:latin typeface="KaTeX_Main"/>
              </a:rPr>
              <a:t>max</a:t>
            </a:r>
            <a:r>
              <a:rPr lang="en-US" b="0" i="0" dirty="0">
                <a:solidFill>
                  <a:srgbClr val="61738E"/>
                </a:solidFill>
                <a:effectLst/>
                <a:highlight>
                  <a:srgbClr val="FAFBFC"/>
                </a:highlight>
                <a:latin typeface="KaTeX_Main"/>
              </a:rPr>
              <a:t>(4,0)=4</a:t>
            </a:r>
            <a:r>
              <a:rPr lang="en-US" b="0" i="0" dirty="0">
                <a:solidFill>
                  <a:srgbClr val="61738E"/>
                </a:solidFill>
                <a:effectLst/>
                <a:highlight>
                  <a:srgbClr val="FAFBFC"/>
                </a:highlight>
                <a:latin typeface="__Source_Sans_Pro_fa6df0"/>
              </a:rPr>
              <a:t>. After this, the node value of </a:t>
            </a:r>
            <a:r>
              <a:rPr lang="en-US" b="0" i="0" dirty="0">
                <a:solidFill>
                  <a:srgbClr val="61738E"/>
                </a:solidFill>
                <a:effectLst/>
                <a:highlight>
                  <a:srgbClr val="FAFBFC"/>
                </a:highlight>
                <a:latin typeface="KaTeX_Main"/>
              </a:rPr>
              <a:t>𝑁6=𝑚𝑎𝑥(3,0)=3</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6​=</a:t>
            </a:r>
            <a:r>
              <a:rPr lang="en-US" b="0" i="1" dirty="0">
                <a:solidFill>
                  <a:srgbClr val="61738E"/>
                </a:solidFill>
                <a:effectLst/>
                <a:highlight>
                  <a:srgbClr val="FAFBFC"/>
                </a:highlight>
                <a:latin typeface="KaTeX_Main"/>
              </a:rPr>
              <a:t>max</a:t>
            </a:r>
            <a:r>
              <a:rPr lang="en-US" b="0" i="0" dirty="0">
                <a:solidFill>
                  <a:srgbClr val="61738E"/>
                </a:solidFill>
                <a:effectLst/>
                <a:highlight>
                  <a:srgbClr val="FAFBFC"/>
                </a:highlight>
                <a:latin typeface="KaTeX_Main"/>
              </a:rPr>
              <a:t>(3,0)=3</a:t>
            </a:r>
            <a:r>
              <a:rPr lang="en-US" b="0" i="0" dirty="0">
                <a:solidFill>
                  <a:srgbClr val="61738E"/>
                </a:solidFill>
                <a:effectLst/>
                <a:highlight>
                  <a:srgbClr val="FAFBFC"/>
                </a:highlight>
                <a:latin typeface="__Source_Sans_Pro_fa6df0"/>
              </a:rPr>
              <a:t>, is returned to the parent </a:t>
            </a:r>
            <a:r>
              <a:rPr lang="en-US" b="0" i="0" dirty="0">
                <a:solidFill>
                  <a:srgbClr val="61738E"/>
                </a:solidFill>
                <a:effectLst/>
                <a:highlight>
                  <a:srgbClr val="FAFBFC"/>
                </a:highlight>
                <a:latin typeface="KaTeX_Main"/>
              </a:rPr>
              <a:t>𝑁3</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3​</a:t>
            </a:r>
            <a:r>
              <a:rPr lang="en-US" b="0" i="0" dirty="0">
                <a:solidFill>
                  <a:srgbClr val="61738E"/>
                </a:solidFill>
                <a:effectLst/>
                <a:highlight>
                  <a:srgbClr val="FAFBFC"/>
                </a:highlight>
                <a:latin typeface="__Source_Sans_Pro_fa6df0"/>
              </a:rPr>
              <a:t>. Since </a:t>
            </a:r>
            <a:r>
              <a:rPr lang="en-US" b="0" i="0" dirty="0">
                <a:solidFill>
                  <a:srgbClr val="61738E"/>
                </a:solidFill>
                <a:effectLst/>
                <a:highlight>
                  <a:srgbClr val="FAFBFC"/>
                </a:highlight>
                <a:latin typeface="KaTeX_Main"/>
              </a:rPr>
              <a:t>𝑁3</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3​</a:t>
            </a:r>
            <a:r>
              <a:rPr lang="en-US" b="0" i="0" dirty="0">
                <a:solidFill>
                  <a:srgbClr val="61738E"/>
                </a:solidFill>
                <a:effectLst/>
                <a:highlight>
                  <a:srgbClr val="FAFBFC"/>
                </a:highlight>
                <a:latin typeface="__Source_Sans_Pro_fa6df0"/>
              </a:rPr>
              <a:t> is a </a:t>
            </a:r>
            <a:r>
              <a:rPr lang="en-US" b="0" i="0" dirty="0" err="1">
                <a:solidFill>
                  <a:srgbClr val="61738E"/>
                </a:solidFill>
                <a:effectLst/>
                <a:highlight>
                  <a:srgbClr val="FAFBFC"/>
                </a:highlight>
                <a:latin typeface="__Source_Sans_Pro_fa6df0"/>
              </a:rPr>
              <a:t>minimiser</a:t>
            </a:r>
            <a:r>
              <a:rPr lang="en-US" b="0" i="0" dirty="0">
                <a:solidFill>
                  <a:srgbClr val="61738E"/>
                </a:solidFill>
                <a:effectLst/>
                <a:highlight>
                  <a:srgbClr val="FAFBFC"/>
                </a:highlight>
                <a:latin typeface="__Source_Sans_Pro_fa6df0"/>
              </a:rPr>
              <a:t>, we update </a:t>
            </a:r>
            <a:r>
              <a:rPr lang="en-US" b="0" i="0" dirty="0">
                <a:solidFill>
                  <a:srgbClr val="61738E"/>
                </a:solidFill>
                <a:effectLst/>
                <a:highlight>
                  <a:srgbClr val="FAFBFC"/>
                </a:highlight>
                <a:latin typeface="KaTeX_Main"/>
              </a:rPr>
              <a:t>𝛽=𝑚𝑖𝑛(+∞,3)=3</a:t>
            </a:r>
            <a:r>
              <a:rPr lang="en-US" b="0" i="1" dirty="0">
                <a:solidFill>
                  <a:srgbClr val="61738E"/>
                </a:solidFill>
                <a:effectLst/>
                <a:highlight>
                  <a:srgbClr val="FAFBFC"/>
                </a:highlight>
                <a:latin typeface="KaTeX_Main"/>
              </a:rPr>
              <a:t>β</a:t>
            </a:r>
            <a:r>
              <a:rPr lang="en-US" b="0" i="0" dirty="0">
                <a:solidFill>
                  <a:srgbClr val="61738E"/>
                </a:solidFill>
                <a:effectLst/>
                <a:highlight>
                  <a:srgbClr val="FAFBFC"/>
                </a:highlight>
                <a:latin typeface="KaTeX_Main"/>
              </a:rPr>
              <a:t>=</a:t>
            </a:r>
            <a:r>
              <a:rPr lang="en-US" b="0" i="1" dirty="0">
                <a:solidFill>
                  <a:srgbClr val="61738E"/>
                </a:solidFill>
                <a:effectLst/>
                <a:highlight>
                  <a:srgbClr val="FAFBFC"/>
                </a:highlight>
                <a:latin typeface="KaTeX_Main"/>
              </a:rPr>
              <a:t>min</a:t>
            </a:r>
            <a:r>
              <a:rPr lang="en-US" b="0" i="0" dirty="0">
                <a:solidFill>
                  <a:srgbClr val="61738E"/>
                </a:solidFill>
                <a:effectLst/>
                <a:highlight>
                  <a:srgbClr val="FAFBFC"/>
                </a:highlight>
                <a:latin typeface="KaTeX_Main"/>
              </a:rPr>
              <a:t>(+∞,3)=3</a:t>
            </a:r>
            <a:r>
              <a:rPr lang="en-US" b="0" i="0" dirty="0">
                <a:solidFill>
                  <a:srgbClr val="61738E"/>
                </a:solidFill>
                <a:effectLst/>
                <a:highlight>
                  <a:srgbClr val="FAFBFC"/>
                </a:highlight>
                <a:latin typeface="__Source_Sans_Pro_fa6df0"/>
              </a:rPr>
              <a:t>. Now, the pruning condition gets satisfied </a:t>
            </a:r>
            <a:r>
              <a:rPr lang="en-US" b="0" i="0" dirty="0">
                <a:solidFill>
                  <a:srgbClr val="61738E"/>
                </a:solidFill>
                <a:effectLst/>
                <a:highlight>
                  <a:srgbClr val="FAFBFC"/>
                </a:highlight>
                <a:latin typeface="KaTeX_Main"/>
              </a:rPr>
              <a:t>(4≥3)(4≥3)</a:t>
            </a:r>
            <a:r>
              <a:rPr lang="en-US" b="0" i="0" dirty="0">
                <a:solidFill>
                  <a:srgbClr val="61738E"/>
                </a:solidFill>
                <a:effectLst/>
                <a:highlight>
                  <a:srgbClr val="FAFBFC"/>
                </a:highlight>
                <a:latin typeface="__Source_Sans_Pro_fa6df0"/>
              </a:rPr>
              <a:t>. Therefore, the other child sub-tree(rooted at </a:t>
            </a:r>
            <a:r>
              <a:rPr lang="en-US" b="0" i="0" dirty="0">
                <a:solidFill>
                  <a:srgbClr val="61738E"/>
                </a:solidFill>
                <a:effectLst/>
                <a:highlight>
                  <a:srgbClr val="FAFBFC"/>
                </a:highlight>
                <a:latin typeface="KaTeX_Main"/>
              </a:rPr>
              <a:t>𝑁7</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7​</a:t>
            </a:r>
            <a:r>
              <a:rPr lang="en-US" b="0" i="0" dirty="0">
                <a:solidFill>
                  <a:srgbClr val="61738E"/>
                </a:solidFill>
                <a:effectLst/>
                <a:highlight>
                  <a:srgbClr val="FAFBFC"/>
                </a:highlight>
                <a:latin typeface="__Source_Sans_Pro_fa6df0"/>
              </a:rPr>
              <a:t>) of </a:t>
            </a:r>
            <a:r>
              <a:rPr lang="en-US" b="0" i="0" dirty="0">
                <a:solidFill>
                  <a:srgbClr val="61738E"/>
                </a:solidFill>
                <a:effectLst/>
                <a:highlight>
                  <a:srgbClr val="FAFBFC"/>
                </a:highlight>
                <a:latin typeface="KaTeX_Main"/>
              </a:rPr>
              <a:t>𝑁3</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3​</a:t>
            </a:r>
            <a:r>
              <a:rPr lang="en-US" b="0" i="0" dirty="0">
                <a:solidFill>
                  <a:srgbClr val="61738E"/>
                </a:solidFill>
                <a:effectLst/>
                <a:highlight>
                  <a:srgbClr val="FAFBFC"/>
                </a:highlight>
                <a:latin typeface="__Source_Sans_Pro_fa6df0"/>
              </a:rPr>
              <a:t> is pruned, and the node value of </a:t>
            </a:r>
            <a:r>
              <a:rPr lang="en-US" b="0" i="0" dirty="0">
                <a:solidFill>
                  <a:srgbClr val="61738E"/>
                </a:solidFill>
                <a:effectLst/>
                <a:highlight>
                  <a:srgbClr val="FAFBFC"/>
                </a:highlight>
                <a:latin typeface="KaTeX_Main"/>
              </a:rPr>
              <a:t>𝑁3</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3​</a:t>
            </a:r>
            <a:r>
              <a:rPr lang="en-US" b="0" i="0" dirty="0">
                <a:solidFill>
                  <a:srgbClr val="61738E"/>
                </a:solidFill>
                <a:effectLst/>
                <a:highlight>
                  <a:srgbClr val="FAFBFC"/>
                </a:highlight>
                <a:latin typeface="__Source_Sans_Pro_fa6df0"/>
              </a:rPr>
              <a:t> becomes </a:t>
            </a:r>
            <a:r>
              <a:rPr lang="en-US" b="0" i="0" dirty="0">
                <a:solidFill>
                  <a:srgbClr val="61738E"/>
                </a:solidFill>
                <a:effectLst/>
                <a:highlight>
                  <a:srgbClr val="FAFBFC"/>
                </a:highlight>
                <a:latin typeface="KaTeX_Main"/>
              </a:rPr>
              <a:t>33</a:t>
            </a:r>
            <a:r>
              <a:rPr lang="en-US" b="0" i="0" dirty="0">
                <a:solidFill>
                  <a:srgbClr val="61738E"/>
                </a:solidFill>
                <a:effectLst/>
                <a:highlight>
                  <a:srgbClr val="FAFBFC"/>
                </a:highlight>
                <a:latin typeface="__Source_Sans_Pro_fa6df0"/>
              </a:rPr>
              <a:t>, which is returned to parent </a:t>
            </a:r>
            <a:r>
              <a:rPr lang="en-US" b="0" i="0" dirty="0">
                <a:solidFill>
                  <a:srgbClr val="61738E"/>
                </a:solidFill>
                <a:effectLst/>
                <a:highlight>
                  <a:srgbClr val="FAFBFC"/>
                </a:highlight>
                <a:latin typeface="KaTeX_Main"/>
              </a:rPr>
              <a:t>𝑁1</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1​</a:t>
            </a:r>
            <a:r>
              <a:rPr lang="en-US" b="0" i="0" dirty="0">
                <a:solidFill>
                  <a:srgbClr val="61738E"/>
                </a:solidFill>
                <a:effectLst/>
                <a:highlight>
                  <a:srgbClr val="FAFBFC"/>
                </a:highlight>
                <a:latin typeface="__Source_Sans_Pro_fa6df0"/>
              </a:rPr>
              <a:t>. At </a:t>
            </a:r>
            <a:r>
              <a:rPr lang="en-US" b="0" i="0" dirty="0">
                <a:solidFill>
                  <a:srgbClr val="61738E"/>
                </a:solidFill>
                <a:effectLst/>
                <a:highlight>
                  <a:srgbClr val="FAFBFC"/>
                </a:highlight>
                <a:latin typeface="KaTeX_Main"/>
              </a:rPr>
              <a:t>𝑁1</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1​</a:t>
            </a:r>
            <a:r>
              <a:rPr lang="en-US" b="0" i="0" dirty="0">
                <a:solidFill>
                  <a:srgbClr val="61738E"/>
                </a:solidFill>
                <a:effectLst/>
                <a:highlight>
                  <a:srgbClr val="FAFBFC"/>
                </a:highlight>
                <a:latin typeface="__Source_Sans_Pro_fa6df0"/>
              </a:rPr>
              <a:t>, we again update </a:t>
            </a:r>
            <a:r>
              <a:rPr lang="en-US" b="0" i="0" dirty="0">
                <a:solidFill>
                  <a:srgbClr val="61738E"/>
                </a:solidFill>
                <a:effectLst/>
                <a:highlight>
                  <a:srgbClr val="FAFBFC"/>
                </a:highlight>
                <a:latin typeface="KaTeX_Main"/>
              </a:rPr>
              <a:t>𝛼=𝑚𝑎𝑥(4,3)=4</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KaTeX_Main"/>
              </a:rPr>
              <a:t>=</a:t>
            </a:r>
            <a:r>
              <a:rPr lang="en-US" b="0" i="1" dirty="0">
                <a:solidFill>
                  <a:srgbClr val="61738E"/>
                </a:solidFill>
                <a:effectLst/>
                <a:highlight>
                  <a:srgbClr val="FAFBFC"/>
                </a:highlight>
                <a:latin typeface="KaTeX_Main"/>
              </a:rPr>
              <a:t>max</a:t>
            </a:r>
            <a:r>
              <a:rPr lang="en-US" b="0" i="0" dirty="0">
                <a:solidFill>
                  <a:srgbClr val="61738E"/>
                </a:solidFill>
                <a:effectLst/>
                <a:highlight>
                  <a:srgbClr val="FAFBFC"/>
                </a:highlight>
                <a:latin typeface="KaTeX_Main"/>
              </a:rPr>
              <a:t>(4,3)=4</a:t>
            </a:r>
            <a:r>
              <a:rPr lang="en-US" b="0" i="0" dirty="0">
                <a:solidFill>
                  <a:srgbClr val="61738E"/>
                </a:solidFill>
                <a:effectLst/>
                <a:highlight>
                  <a:srgbClr val="FAFBFC"/>
                </a:highlight>
                <a:latin typeface="__Source_Sans_Pro_fa6df0"/>
              </a:rPr>
              <a:t> and the final utility of </a:t>
            </a:r>
            <a:r>
              <a:rPr lang="en-US" b="0" i="0" dirty="0">
                <a:solidFill>
                  <a:srgbClr val="61738E"/>
                </a:solidFill>
                <a:effectLst/>
                <a:highlight>
                  <a:srgbClr val="FAFBFC"/>
                </a:highlight>
                <a:latin typeface="KaTeX_Main"/>
              </a:rPr>
              <a:t>𝑁1</a:t>
            </a:r>
            <a:r>
              <a:rPr lang="en-US" b="0" i="1" dirty="0">
                <a:solidFill>
                  <a:srgbClr val="61738E"/>
                </a:solidFill>
                <a:effectLst/>
                <a:highlight>
                  <a:srgbClr val="FAFBFC"/>
                </a:highlight>
                <a:latin typeface="KaTeX_Main"/>
              </a:rPr>
              <a:t>N</a:t>
            </a:r>
            <a:r>
              <a:rPr lang="en-US" b="0" i="0" dirty="0">
                <a:solidFill>
                  <a:srgbClr val="61738E"/>
                </a:solidFill>
                <a:effectLst/>
                <a:highlight>
                  <a:srgbClr val="FAFBFC"/>
                </a:highlight>
                <a:latin typeface="KaTeX_Main"/>
              </a:rPr>
              <a:t>1​</a:t>
            </a:r>
            <a:r>
              <a:rPr lang="en-US" b="0" i="0" dirty="0">
                <a:solidFill>
                  <a:srgbClr val="61738E"/>
                </a:solidFill>
                <a:effectLst/>
                <a:highlight>
                  <a:srgbClr val="FAFBFC"/>
                </a:highlight>
                <a:latin typeface="__Source_Sans_Pro_fa6df0"/>
              </a:rPr>
              <a:t> becomes </a:t>
            </a:r>
            <a:r>
              <a:rPr lang="en-US" b="0" i="0" dirty="0">
                <a:solidFill>
                  <a:srgbClr val="61738E"/>
                </a:solidFill>
                <a:effectLst/>
                <a:highlight>
                  <a:srgbClr val="FAFBFC"/>
                </a:highlight>
                <a:latin typeface="KaTeX_Main"/>
              </a:rPr>
              <a:t>44</a:t>
            </a:r>
            <a:r>
              <a:rPr lang="en-US" b="0" i="0" dirty="0">
                <a:solidFill>
                  <a:srgbClr val="61738E"/>
                </a:solidFill>
                <a:effectLst/>
                <a:highlight>
                  <a:srgbClr val="FAFBFC"/>
                </a:highlight>
                <a:latin typeface="__Source_Sans_Pro_fa6df0"/>
              </a:rPr>
              <a:t>. All these steps are shown in Figure-6.</a:t>
            </a:r>
            <a:endParaRPr lang="en-SG" dirty="0"/>
          </a:p>
        </p:txBody>
      </p:sp>
      <p:pic>
        <p:nvPicPr>
          <p:cNvPr id="7" name="Picture 6">
            <a:extLst>
              <a:ext uri="{FF2B5EF4-FFF2-40B4-BE49-F238E27FC236}">
                <a16:creationId xmlns:a16="http://schemas.microsoft.com/office/drawing/2014/main" id="{DC7E51E0-A17F-38A5-3AF4-EC40A8F4D6BA}"/>
              </a:ext>
            </a:extLst>
          </p:cNvPr>
          <p:cNvPicPr>
            <a:picLocks noChangeAspect="1"/>
          </p:cNvPicPr>
          <p:nvPr/>
        </p:nvPicPr>
        <p:blipFill>
          <a:blip r:embed="rId2"/>
          <a:stretch>
            <a:fillRect/>
          </a:stretch>
        </p:blipFill>
        <p:spPr>
          <a:xfrm>
            <a:off x="3675334" y="2470666"/>
            <a:ext cx="6642146" cy="3937142"/>
          </a:xfrm>
          <a:prstGeom prst="rect">
            <a:avLst/>
          </a:prstGeom>
        </p:spPr>
      </p:pic>
    </p:spTree>
    <p:extLst>
      <p:ext uri="{BB962C8B-B14F-4D97-AF65-F5344CB8AC3E}">
        <p14:creationId xmlns:p14="http://schemas.microsoft.com/office/powerpoint/2010/main" val="601711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454F70-CEBE-5913-B6A1-868B60AEC41A}"/>
              </a:ext>
            </a:extLst>
          </p:cNvPr>
          <p:cNvSpPr txBox="1"/>
          <p:nvPr/>
        </p:nvSpPr>
        <p:spPr>
          <a:xfrm>
            <a:off x="381000" y="298996"/>
            <a:ext cx="11643360" cy="646331"/>
          </a:xfrm>
          <a:prstGeom prst="rect">
            <a:avLst/>
          </a:prstGeom>
          <a:noFill/>
        </p:spPr>
        <p:txBody>
          <a:bodyPr wrap="square">
            <a:spAutoFit/>
          </a:bodyPr>
          <a:lstStyle/>
          <a:p>
            <a:r>
              <a:rPr lang="en-US" b="0" i="0" dirty="0">
                <a:solidFill>
                  <a:srgbClr val="61738E"/>
                </a:solidFill>
                <a:effectLst/>
                <a:highlight>
                  <a:srgbClr val="FAFBFC"/>
                </a:highlight>
                <a:latin typeface="__Source_Sans_Pro_fa6df0"/>
              </a:rPr>
              <a:t>Figure-6 depicts the final game tree of the Alpha Beta Pruning algorithm. As evident from the figure, Alpha Beta Pruning in AI yields the same result as the Minimax algorithm by visiting fewer states.</a:t>
            </a:r>
            <a:endParaRPr lang="en-SG" dirty="0"/>
          </a:p>
        </p:txBody>
      </p:sp>
      <p:sp>
        <p:nvSpPr>
          <p:cNvPr id="7" name="TextBox 6">
            <a:extLst>
              <a:ext uri="{FF2B5EF4-FFF2-40B4-BE49-F238E27FC236}">
                <a16:creationId xmlns:a16="http://schemas.microsoft.com/office/drawing/2014/main" id="{938626C1-2AA6-9DF4-7D15-A26A2476606C}"/>
              </a:ext>
            </a:extLst>
          </p:cNvPr>
          <p:cNvSpPr txBox="1"/>
          <p:nvPr/>
        </p:nvSpPr>
        <p:spPr>
          <a:xfrm>
            <a:off x="274320" y="1129159"/>
            <a:ext cx="11643360" cy="1754326"/>
          </a:xfrm>
          <a:prstGeom prst="rect">
            <a:avLst/>
          </a:prstGeom>
          <a:noFill/>
        </p:spPr>
        <p:txBody>
          <a:bodyPr wrap="square">
            <a:spAutoFit/>
          </a:bodyPr>
          <a:lstStyle/>
          <a:p>
            <a:pPr algn="l"/>
            <a:r>
              <a:rPr lang="en-US" b="1" i="0" dirty="0">
                <a:effectLst/>
                <a:highlight>
                  <a:srgbClr val="FAFBFC"/>
                </a:highlight>
                <a:latin typeface="__Source_Sans_Pro_fa6df0"/>
              </a:rPr>
              <a:t>Move Ordering in Alpha Beta pruning in AI</a:t>
            </a:r>
          </a:p>
          <a:p>
            <a:pPr algn="l"/>
            <a:r>
              <a:rPr lang="en-US" b="0" i="0" dirty="0">
                <a:solidFill>
                  <a:srgbClr val="61738E"/>
                </a:solidFill>
                <a:effectLst/>
                <a:highlight>
                  <a:srgbClr val="FAFBFC"/>
                </a:highlight>
                <a:latin typeface="__Source_Sans_Pro_fa6df0"/>
              </a:rPr>
              <a:t>The performance of the Alpha Beta Pruning algorithm is highly dependent on the order in which the nodes are traversed. For instance,</a:t>
            </a:r>
          </a:p>
          <a:p>
            <a:pPr algn="l"/>
            <a:r>
              <a:rPr lang="en-US" b="1" i="0" dirty="0">
                <a:solidFill>
                  <a:srgbClr val="61738E"/>
                </a:solidFill>
                <a:effectLst/>
                <a:highlight>
                  <a:srgbClr val="FAFBFC"/>
                </a:highlight>
                <a:latin typeface="__Source_Sans_Pro_fa6df0"/>
              </a:rPr>
              <a:t>Case-1(Worst Performance):</a:t>
            </a:r>
            <a:r>
              <a:rPr lang="en-US" b="0" i="0" dirty="0">
                <a:solidFill>
                  <a:srgbClr val="61738E"/>
                </a:solidFill>
                <a:effectLst/>
                <a:highlight>
                  <a:srgbClr val="FAFBFC"/>
                </a:highlight>
                <a:latin typeface="__Source_Sans_Pro_fa6df0"/>
              </a:rPr>
              <a:t> If the best sequence of actions is on the right of the game tree, then there will be no pruning, and all the nodes will be traversed, leading to even worse performance than the Minimax algorithm because of the overhead of computing </a:t>
            </a:r>
            <a:r>
              <a:rPr lang="en-US" b="0" i="0" dirty="0">
                <a:solidFill>
                  <a:srgbClr val="61738E"/>
                </a:solidFill>
                <a:effectLst/>
                <a:highlight>
                  <a:srgbClr val="FAFBFC"/>
                </a:highlight>
                <a:latin typeface="KaTeX_Main"/>
              </a:rPr>
              <a:t>𝛼</a:t>
            </a:r>
            <a:r>
              <a:rPr lang="en-US" b="0" i="1" dirty="0">
                <a:solidFill>
                  <a:srgbClr val="61738E"/>
                </a:solidFill>
                <a:effectLst/>
                <a:highlight>
                  <a:srgbClr val="FAFBFC"/>
                </a:highlight>
                <a:latin typeface="KaTeX_Main"/>
              </a:rPr>
              <a:t>α</a:t>
            </a:r>
            <a:r>
              <a:rPr lang="en-US" b="0" i="0" dirty="0">
                <a:solidFill>
                  <a:srgbClr val="61738E"/>
                </a:solidFill>
                <a:effectLst/>
                <a:highlight>
                  <a:srgbClr val="FAFBFC"/>
                </a:highlight>
                <a:latin typeface="__Source_Sans_Pro_fa6df0"/>
              </a:rPr>
              <a:t> and </a:t>
            </a:r>
            <a:r>
              <a:rPr lang="en-US" b="0" i="0" dirty="0">
                <a:solidFill>
                  <a:srgbClr val="61738E"/>
                </a:solidFill>
                <a:effectLst/>
                <a:highlight>
                  <a:srgbClr val="FAFBFC"/>
                </a:highlight>
                <a:latin typeface="KaTeX_Main"/>
              </a:rPr>
              <a:t>𝛽</a:t>
            </a:r>
            <a:r>
              <a:rPr lang="en-US" b="0" i="1" dirty="0">
                <a:solidFill>
                  <a:srgbClr val="61738E"/>
                </a:solidFill>
                <a:effectLst/>
                <a:highlight>
                  <a:srgbClr val="FAFBFC"/>
                </a:highlight>
                <a:latin typeface="KaTeX_Main"/>
              </a:rPr>
              <a:t>β</a:t>
            </a:r>
            <a:r>
              <a:rPr lang="en-US" b="0" i="0" dirty="0">
                <a:solidFill>
                  <a:srgbClr val="61738E"/>
                </a:solidFill>
                <a:effectLst/>
                <a:highlight>
                  <a:srgbClr val="FAFBFC"/>
                </a:highlight>
                <a:latin typeface="__Source_Sans_Pro_fa6df0"/>
              </a:rPr>
              <a:t>. An example game tree can be seen in Figure-7.</a:t>
            </a:r>
          </a:p>
        </p:txBody>
      </p:sp>
      <p:pic>
        <p:nvPicPr>
          <p:cNvPr id="9" name="Picture 8">
            <a:extLst>
              <a:ext uri="{FF2B5EF4-FFF2-40B4-BE49-F238E27FC236}">
                <a16:creationId xmlns:a16="http://schemas.microsoft.com/office/drawing/2014/main" id="{EE5CEBFF-24C5-F265-68C1-2E60743B6CA9}"/>
              </a:ext>
            </a:extLst>
          </p:cNvPr>
          <p:cNvPicPr>
            <a:picLocks noChangeAspect="1"/>
          </p:cNvPicPr>
          <p:nvPr/>
        </p:nvPicPr>
        <p:blipFill>
          <a:blip r:embed="rId2"/>
          <a:stretch>
            <a:fillRect/>
          </a:stretch>
        </p:blipFill>
        <p:spPr>
          <a:xfrm>
            <a:off x="4267200" y="3023620"/>
            <a:ext cx="4591421" cy="3725803"/>
          </a:xfrm>
          <a:prstGeom prst="rect">
            <a:avLst/>
          </a:prstGeom>
        </p:spPr>
      </p:pic>
    </p:spTree>
    <p:extLst>
      <p:ext uri="{BB962C8B-B14F-4D97-AF65-F5344CB8AC3E}">
        <p14:creationId xmlns:p14="http://schemas.microsoft.com/office/powerpoint/2010/main" val="1809327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E5FCFA-5220-41F7-7444-BB0ED1578D80}"/>
              </a:ext>
            </a:extLst>
          </p:cNvPr>
          <p:cNvSpPr txBox="1"/>
          <p:nvPr/>
        </p:nvSpPr>
        <p:spPr>
          <a:xfrm>
            <a:off x="247650" y="131356"/>
            <a:ext cx="11624310" cy="646331"/>
          </a:xfrm>
          <a:prstGeom prst="rect">
            <a:avLst/>
          </a:prstGeom>
          <a:noFill/>
        </p:spPr>
        <p:txBody>
          <a:bodyPr wrap="square">
            <a:spAutoFit/>
          </a:bodyPr>
          <a:lstStyle/>
          <a:p>
            <a:r>
              <a:rPr lang="en-US" b="1" i="0" dirty="0">
                <a:solidFill>
                  <a:srgbClr val="61738E"/>
                </a:solidFill>
                <a:effectLst/>
                <a:highlight>
                  <a:srgbClr val="FAFBFC"/>
                </a:highlight>
                <a:latin typeface="__Source_Sans_Pro_fa6df0"/>
              </a:rPr>
              <a:t>Case-2(Best Performance):</a:t>
            </a:r>
            <a:r>
              <a:rPr lang="en-US" b="0" i="0" dirty="0">
                <a:solidFill>
                  <a:srgbClr val="61738E"/>
                </a:solidFill>
                <a:effectLst/>
                <a:highlight>
                  <a:srgbClr val="FAFBFC"/>
                </a:highlight>
                <a:latin typeface="__Source_Sans_Pro_fa6df0"/>
              </a:rPr>
              <a:t> If the best sequence of actions is on the left of the game tree, there will be a lot of pruning, and only about half of the nodes will be traversed to get the optimal result. An example game tree can be seen in Figure-8.</a:t>
            </a:r>
            <a:endParaRPr lang="en-SG" dirty="0"/>
          </a:p>
        </p:txBody>
      </p:sp>
      <p:pic>
        <p:nvPicPr>
          <p:cNvPr id="7" name="Picture 6">
            <a:extLst>
              <a:ext uri="{FF2B5EF4-FFF2-40B4-BE49-F238E27FC236}">
                <a16:creationId xmlns:a16="http://schemas.microsoft.com/office/drawing/2014/main" id="{71AE1B69-E2F8-1DF6-F5DF-5EEF3504951E}"/>
              </a:ext>
            </a:extLst>
          </p:cNvPr>
          <p:cNvPicPr>
            <a:picLocks noChangeAspect="1"/>
          </p:cNvPicPr>
          <p:nvPr/>
        </p:nvPicPr>
        <p:blipFill>
          <a:blip r:embed="rId2"/>
          <a:stretch>
            <a:fillRect/>
          </a:stretch>
        </p:blipFill>
        <p:spPr>
          <a:xfrm>
            <a:off x="670560" y="1054139"/>
            <a:ext cx="6243413" cy="4051261"/>
          </a:xfrm>
          <a:prstGeom prst="rect">
            <a:avLst/>
          </a:prstGeom>
        </p:spPr>
      </p:pic>
      <p:sp>
        <p:nvSpPr>
          <p:cNvPr id="9" name="TextBox 8">
            <a:extLst>
              <a:ext uri="{FF2B5EF4-FFF2-40B4-BE49-F238E27FC236}">
                <a16:creationId xmlns:a16="http://schemas.microsoft.com/office/drawing/2014/main" id="{AF8C1652-77B7-F63C-A011-7934D3765719}"/>
              </a:ext>
            </a:extLst>
          </p:cNvPr>
          <p:cNvSpPr txBox="1"/>
          <p:nvPr/>
        </p:nvSpPr>
        <p:spPr>
          <a:xfrm>
            <a:off x="6913972" y="1239858"/>
            <a:ext cx="4957987" cy="3785652"/>
          </a:xfrm>
          <a:prstGeom prst="rect">
            <a:avLst/>
          </a:prstGeom>
          <a:noFill/>
        </p:spPr>
        <p:txBody>
          <a:bodyPr wrap="square">
            <a:spAutoFit/>
          </a:bodyPr>
          <a:lstStyle/>
          <a:p>
            <a:pPr algn="just"/>
            <a:r>
              <a:rPr lang="en-US" sz="2400" b="1" i="0" dirty="0">
                <a:effectLst/>
                <a:highlight>
                  <a:srgbClr val="FAFBFC"/>
                </a:highlight>
                <a:latin typeface="__Source_Sans_Pro_fa6df0"/>
              </a:rPr>
              <a:t>Rules to Find Good Ordering</a:t>
            </a:r>
          </a:p>
          <a:p>
            <a:pPr algn="just">
              <a:buFont typeface="Arial" panose="020B0604020202020204" pitchFamily="34" charset="0"/>
              <a:buChar char="•"/>
            </a:pPr>
            <a:r>
              <a:rPr lang="en-US" sz="2400" b="0" i="0" dirty="0">
                <a:solidFill>
                  <a:srgbClr val="61738E"/>
                </a:solidFill>
                <a:effectLst/>
                <a:highlight>
                  <a:srgbClr val="FAFBFC"/>
                </a:highlight>
                <a:latin typeface="__Source_Sans_Pro_fa6df0"/>
              </a:rPr>
              <a:t>The best move occurs from the shallowest node.</a:t>
            </a:r>
          </a:p>
          <a:p>
            <a:pPr algn="just">
              <a:buFont typeface="Arial" panose="020B0604020202020204" pitchFamily="34" charset="0"/>
              <a:buChar char="•"/>
            </a:pPr>
            <a:r>
              <a:rPr lang="en-US" sz="2400" b="0" i="0" dirty="0">
                <a:solidFill>
                  <a:srgbClr val="61738E"/>
                </a:solidFill>
                <a:effectLst/>
                <a:highlight>
                  <a:srgbClr val="FAFBFC"/>
                </a:highlight>
                <a:latin typeface="__Source_Sans_Pro_fa6df0"/>
              </a:rPr>
              <a:t>The game tree is ordered so that the best nodes are checked first.</a:t>
            </a:r>
          </a:p>
          <a:p>
            <a:pPr algn="just">
              <a:buFont typeface="Arial" panose="020B0604020202020204" pitchFamily="34" charset="0"/>
              <a:buChar char="•"/>
            </a:pPr>
            <a:r>
              <a:rPr lang="en-US" sz="2400" b="0" i="0" dirty="0">
                <a:solidFill>
                  <a:srgbClr val="61738E"/>
                </a:solidFill>
                <a:effectLst/>
                <a:highlight>
                  <a:srgbClr val="FAFBFC"/>
                </a:highlight>
                <a:latin typeface="__Source_Sans_Pro_fa6df0"/>
              </a:rPr>
              <a:t>Domain knowledge is used to find the best move.</a:t>
            </a:r>
          </a:p>
          <a:p>
            <a:pPr algn="just">
              <a:buFont typeface="Arial" panose="020B0604020202020204" pitchFamily="34" charset="0"/>
              <a:buChar char="•"/>
            </a:pPr>
            <a:r>
              <a:rPr lang="en-US" sz="2400" b="0" i="0" dirty="0" err="1">
                <a:solidFill>
                  <a:srgbClr val="61738E"/>
                </a:solidFill>
                <a:effectLst/>
                <a:highlight>
                  <a:srgbClr val="FAFBFC"/>
                </a:highlight>
                <a:latin typeface="__Source_Sans_Pro_fa6df0"/>
              </a:rPr>
              <a:t>Memoization</a:t>
            </a:r>
            <a:r>
              <a:rPr lang="en-US" sz="2400" b="0" i="0" dirty="0">
                <a:solidFill>
                  <a:srgbClr val="61738E"/>
                </a:solidFill>
                <a:effectLst/>
                <a:highlight>
                  <a:srgbClr val="FAFBFC"/>
                </a:highlight>
                <a:latin typeface="__Source_Sans_Pro_fa6df0"/>
              </a:rPr>
              <a:t> is applied to prevent </a:t>
            </a:r>
            <a:r>
              <a:rPr lang="en-US" sz="2400" b="0" i="0" dirty="0" err="1">
                <a:solidFill>
                  <a:srgbClr val="61738E"/>
                </a:solidFill>
                <a:effectLst/>
                <a:highlight>
                  <a:srgbClr val="FAFBFC"/>
                </a:highlight>
                <a:latin typeface="__Source_Sans_Pro_fa6df0"/>
              </a:rPr>
              <a:t>recomputation</a:t>
            </a:r>
            <a:r>
              <a:rPr lang="en-US" sz="2400" b="0" i="0" dirty="0">
                <a:solidFill>
                  <a:srgbClr val="61738E"/>
                </a:solidFill>
                <a:effectLst/>
                <a:highlight>
                  <a:srgbClr val="FAFBFC"/>
                </a:highlight>
                <a:latin typeface="__Source_Sans_Pro_fa6df0"/>
              </a:rPr>
              <a:t> in case of repeating states.</a:t>
            </a:r>
          </a:p>
        </p:txBody>
      </p:sp>
    </p:spTree>
    <p:extLst>
      <p:ext uri="{BB962C8B-B14F-4D97-AF65-F5344CB8AC3E}">
        <p14:creationId xmlns:p14="http://schemas.microsoft.com/office/powerpoint/2010/main" val="355732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33C5-3F10-33A2-F9B8-63E4BF043B25}"/>
              </a:ext>
            </a:extLst>
          </p:cNvPr>
          <p:cNvSpPr>
            <a:spLocks noGrp="1"/>
          </p:cNvSpPr>
          <p:nvPr>
            <p:ph type="title"/>
          </p:nvPr>
        </p:nvSpPr>
        <p:spPr>
          <a:xfrm>
            <a:off x="92948" y="148943"/>
            <a:ext cx="9692640" cy="680615"/>
          </a:xfrm>
        </p:spPr>
        <p:txBody>
          <a:bodyPr>
            <a:normAutofit fontScale="90000"/>
          </a:bodyPr>
          <a:lstStyle/>
          <a:p>
            <a:r>
              <a:rPr lang="en-US" b="1" i="0" dirty="0">
                <a:solidFill>
                  <a:srgbClr val="273239"/>
                </a:solidFill>
                <a:effectLst/>
                <a:highlight>
                  <a:srgbClr val="FFFFFF"/>
                </a:highlight>
                <a:latin typeface="Source Sans 3"/>
              </a:rPr>
              <a:t>Game Playing in Artificial Intelligence</a:t>
            </a:r>
            <a:endParaRPr lang="en-SG" dirty="0"/>
          </a:p>
        </p:txBody>
      </p:sp>
      <p:sp>
        <p:nvSpPr>
          <p:cNvPr id="5" name="TextBox 4">
            <a:extLst>
              <a:ext uri="{FF2B5EF4-FFF2-40B4-BE49-F238E27FC236}">
                <a16:creationId xmlns:a16="http://schemas.microsoft.com/office/drawing/2014/main" id="{FB55818F-F84C-BB57-17B6-58E4116303D8}"/>
              </a:ext>
            </a:extLst>
          </p:cNvPr>
          <p:cNvSpPr txBox="1"/>
          <p:nvPr/>
        </p:nvSpPr>
        <p:spPr>
          <a:xfrm>
            <a:off x="292232" y="1028343"/>
            <a:ext cx="10680568" cy="4278094"/>
          </a:xfrm>
          <a:prstGeom prst="rect">
            <a:avLst/>
          </a:prstGeom>
          <a:solidFill>
            <a:schemeClr val="bg1"/>
          </a:solidFill>
        </p:spPr>
        <p:txBody>
          <a:bodyPr wrap="square">
            <a:spAutoFit/>
          </a:bodyPr>
          <a:lstStyle/>
          <a:p>
            <a:pPr algn="just" fontAlgn="base"/>
            <a:r>
              <a:rPr lang="en-US" sz="1600" b="0" i="0" dirty="0">
                <a:solidFill>
                  <a:srgbClr val="273239"/>
                </a:solidFill>
                <a:effectLst/>
                <a:highlight>
                  <a:srgbClr val="FFFFFF"/>
                </a:highlight>
                <a:latin typeface="Nunito" pitchFamily="2" charset="0"/>
              </a:rPr>
              <a:t>Game Playing is an important domain of artificial intelligence. Games don’t require much knowledge; the only knowledge we need to provide is the rules, legal moves and the conditions of winning or losing the game. Both players try to win the game. So, both of them try to make the best move possible at each turn. Searching techniques like BFS(Breadth First Search) are not accurate for this as the branching factor is very high, so searching will take a lot of time. So, we need another search procedures that improve –</a:t>
            </a:r>
          </a:p>
          <a:p>
            <a:pPr algn="just" fontAlgn="base">
              <a:buFont typeface="Arial" panose="020B0604020202020204" pitchFamily="34" charset="0"/>
              <a:buChar char="•"/>
            </a:pPr>
            <a:r>
              <a:rPr lang="en-US" sz="1600" b="1" i="0" dirty="0">
                <a:solidFill>
                  <a:srgbClr val="273239"/>
                </a:solidFill>
                <a:effectLst/>
                <a:highlight>
                  <a:srgbClr val="FFFFFF"/>
                </a:highlight>
                <a:latin typeface="Nunito" pitchFamily="2" charset="0"/>
              </a:rPr>
              <a:t>Generate procedure</a:t>
            </a:r>
            <a:r>
              <a:rPr lang="en-US" sz="1600" b="0" i="0" dirty="0">
                <a:solidFill>
                  <a:srgbClr val="273239"/>
                </a:solidFill>
                <a:effectLst/>
                <a:highlight>
                  <a:srgbClr val="FFFFFF"/>
                </a:highlight>
                <a:latin typeface="Nunito" pitchFamily="2" charset="0"/>
              </a:rPr>
              <a:t> so that only good moves are generated.</a:t>
            </a:r>
          </a:p>
          <a:p>
            <a:pPr algn="just" fontAlgn="base">
              <a:buFont typeface="Arial" panose="020B0604020202020204" pitchFamily="34" charset="0"/>
              <a:buChar char="•"/>
            </a:pPr>
            <a:r>
              <a:rPr lang="en-US" sz="1600" b="1" i="0" dirty="0">
                <a:solidFill>
                  <a:srgbClr val="273239"/>
                </a:solidFill>
                <a:effectLst/>
                <a:highlight>
                  <a:srgbClr val="FFFFFF"/>
                </a:highlight>
                <a:latin typeface="Nunito" pitchFamily="2" charset="0"/>
              </a:rPr>
              <a:t>Test procedure</a:t>
            </a:r>
            <a:r>
              <a:rPr lang="en-US" sz="1600" b="0" i="0" dirty="0">
                <a:solidFill>
                  <a:srgbClr val="273239"/>
                </a:solidFill>
                <a:effectLst/>
                <a:highlight>
                  <a:srgbClr val="FFFFFF"/>
                </a:highlight>
                <a:latin typeface="Nunito" pitchFamily="2" charset="0"/>
              </a:rPr>
              <a:t> so that the best move can be explored first.</a:t>
            </a:r>
          </a:p>
          <a:p>
            <a:pPr algn="just" fontAlgn="base"/>
            <a:r>
              <a:rPr lang="en-US" sz="1600" b="0" i="0" dirty="0">
                <a:solidFill>
                  <a:srgbClr val="273239"/>
                </a:solidFill>
                <a:effectLst/>
                <a:highlight>
                  <a:srgbClr val="FFFFFF"/>
                </a:highlight>
                <a:latin typeface="Nunito" pitchFamily="2" charset="0"/>
              </a:rPr>
              <a:t>Game playing is a popular application of artificial intelligence that involves the development of computer programs to play games, such as chess, checkers, or Go. The goal of game playing in artificial intelligence is to develop algorithms that can learn how to play games and make decisions that will lead to winning outcomes.</a:t>
            </a:r>
          </a:p>
          <a:p>
            <a:pPr algn="just" fontAlgn="base">
              <a:buFont typeface="+mj-lt"/>
              <a:buAutoNum type="arabicPeriod"/>
            </a:pPr>
            <a:r>
              <a:rPr lang="en-US" sz="1600" b="0" i="0" dirty="0">
                <a:solidFill>
                  <a:srgbClr val="273239"/>
                </a:solidFill>
                <a:effectLst/>
                <a:highlight>
                  <a:srgbClr val="FFFFFF"/>
                </a:highlight>
                <a:latin typeface="Nunito" pitchFamily="2" charset="0"/>
              </a:rPr>
              <a:t>One of the earliest examples of successful game playing AI is the chess program Deep Blue, developed by IBM, which defeated the world champion Garry Kasparov in 1997. Since then, AI has been applied to a wide range of games, including two-player games, multiplayer games, and video games.</a:t>
            </a:r>
          </a:p>
          <a:p>
            <a:pPr algn="just" fontAlgn="base"/>
            <a:r>
              <a:rPr lang="en-US" sz="1600" b="0" i="0" dirty="0">
                <a:solidFill>
                  <a:srgbClr val="273239"/>
                </a:solidFill>
                <a:effectLst/>
                <a:highlight>
                  <a:srgbClr val="FFFFFF"/>
                </a:highlight>
                <a:latin typeface="Nunito" pitchFamily="2" charset="0"/>
              </a:rPr>
              <a:t>There are two main approaches to game playing in AI, rule-based systems and machine learning-based systems. </a:t>
            </a:r>
          </a:p>
          <a:p>
            <a:pPr algn="just" fontAlgn="base">
              <a:buFont typeface="+mj-lt"/>
              <a:buAutoNum type="arabicPeriod"/>
            </a:pPr>
            <a:r>
              <a:rPr lang="en-US" sz="1600" b="1" i="0" dirty="0">
                <a:solidFill>
                  <a:srgbClr val="273239"/>
                </a:solidFill>
                <a:effectLst/>
                <a:highlight>
                  <a:srgbClr val="FFFFFF"/>
                </a:highlight>
                <a:latin typeface="Nunito" pitchFamily="2" charset="0"/>
              </a:rPr>
              <a:t>Rule-based systems</a:t>
            </a:r>
            <a:r>
              <a:rPr lang="en-US" sz="1600" b="0" i="0" dirty="0">
                <a:solidFill>
                  <a:srgbClr val="273239"/>
                </a:solidFill>
                <a:effectLst/>
                <a:highlight>
                  <a:srgbClr val="FFFFFF"/>
                </a:highlight>
                <a:latin typeface="Nunito" pitchFamily="2" charset="0"/>
              </a:rPr>
              <a:t> use a set of fixed rules to play the game. </a:t>
            </a:r>
          </a:p>
          <a:p>
            <a:pPr algn="just" fontAlgn="base">
              <a:buFont typeface="+mj-lt"/>
              <a:buAutoNum type="arabicPeriod"/>
            </a:pPr>
            <a:r>
              <a:rPr lang="en-US" sz="1600" b="1" i="0" dirty="0">
                <a:solidFill>
                  <a:srgbClr val="273239"/>
                </a:solidFill>
                <a:effectLst/>
                <a:highlight>
                  <a:srgbClr val="FFFFFF"/>
                </a:highlight>
                <a:latin typeface="Nunito" pitchFamily="2" charset="0"/>
              </a:rPr>
              <a:t>Machine learning-based systems</a:t>
            </a:r>
            <a:r>
              <a:rPr lang="en-US" sz="1600" b="0" i="0" dirty="0">
                <a:solidFill>
                  <a:srgbClr val="273239"/>
                </a:solidFill>
                <a:effectLst/>
                <a:highlight>
                  <a:srgbClr val="FFFFFF"/>
                </a:highlight>
                <a:latin typeface="Nunito" pitchFamily="2" charset="0"/>
              </a:rPr>
              <a:t> use algorithms to learn from experience and make decisions based on that experience. </a:t>
            </a:r>
          </a:p>
        </p:txBody>
      </p:sp>
    </p:spTree>
    <p:extLst>
      <p:ext uri="{BB962C8B-B14F-4D97-AF65-F5344CB8AC3E}">
        <p14:creationId xmlns:p14="http://schemas.microsoft.com/office/powerpoint/2010/main" val="3689839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A5AC5B-C483-5A9D-AFD9-90828C7FBE9E}"/>
              </a:ext>
            </a:extLst>
          </p:cNvPr>
          <p:cNvSpPr txBox="1"/>
          <p:nvPr/>
        </p:nvSpPr>
        <p:spPr>
          <a:xfrm>
            <a:off x="424206" y="368666"/>
            <a:ext cx="10793691" cy="4524315"/>
          </a:xfrm>
          <a:prstGeom prst="rect">
            <a:avLst/>
          </a:prstGeom>
          <a:solidFill>
            <a:schemeClr val="bg1"/>
          </a:solidFill>
        </p:spPr>
        <p:txBody>
          <a:bodyPr wrap="square">
            <a:spAutoFit/>
          </a:bodyPr>
          <a:lstStyle/>
          <a:p>
            <a:pPr algn="just" fontAlgn="base"/>
            <a:r>
              <a:rPr lang="en-US" b="1" i="0" dirty="0">
                <a:solidFill>
                  <a:srgbClr val="273239"/>
                </a:solidFill>
                <a:effectLst/>
                <a:highlight>
                  <a:srgbClr val="FFFFFF"/>
                </a:highlight>
                <a:latin typeface="Nunito" pitchFamily="2" charset="0"/>
              </a:rPr>
              <a:t>Advantages of Game Playing in Artificial Intelligence:</a:t>
            </a:r>
          </a:p>
          <a:p>
            <a:pPr algn="just" fontAlgn="base">
              <a:buFont typeface="+mj-lt"/>
              <a:buAutoNum type="arabicPeriod"/>
            </a:pPr>
            <a:r>
              <a:rPr lang="en-US" b="1" i="0" dirty="0">
                <a:solidFill>
                  <a:srgbClr val="273239"/>
                </a:solidFill>
                <a:effectLst/>
                <a:highlight>
                  <a:srgbClr val="FFFFFF"/>
                </a:highlight>
                <a:latin typeface="Nunito" pitchFamily="2" charset="0"/>
              </a:rPr>
              <a:t>Advancement of AI:</a:t>
            </a:r>
            <a:r>
              <a:rPr lang="en-US" b="0" i="0" dirty="0">
                <a:solidFill>
                  <a:srgbClr val="273239"/>
                </a:solidFill>
                <a:effectLst/>
                <a:highlight>
                  <a:srgbClr val="FFFFFF"/>
                </a:highlight>
                <a:latin typeface="Nunito" pitchFamily="2" charset="0"/>
              </a:rPr>
              <a:t> Game playing has been a driving force behind the development of artificial intelligence and has led to the creation of new algorithms and techniques that can be applied to other areas of AI.</a:t>
            </a:r>
          </a:p>
          <a:p>
            <a:pPr algn="just" fontAlgn="base">
              <a:buFont typeface="+mj-lt"/>
              <a:buAutoNum type="arabicPeriod"/>
            </a:pPr>
            <a:r>
              <a:rPr lang="en-US" b="1" i="0" dirty="0">
                <a:solidFill>
                  <a:srgbClr val="273239"/>
                </a:solidFill>
                <a:effectLst/>
                <a:highlight>
                  <a:srgbClr val="FFFFFF"/>
                </a:highlight>
                <a:latin typeface="Nunito" pitchFamily="2" charset="0"/>
              </a:rPr>
              <a:t>Education and training: </a:t>
            </a:r>
            <a:r>
              <a:rPr lang="en-US" b="0" i="0" dirty="0">
                <a:solidFill>
                  <a:srgbClr val="273239"/>
                </a:solidFill>
                <a:effectLst/>
                <a:highlight>
                  <a:srgbClr val="FFFFFF"/>
                </a:highlight>
                <a:latin typeface="Nunito" pitchFamily="2" charset="0"/>
              </a:rPr>
              <a:t>Game playing can be used to teach AI techniques and algorithms to students and professionals, as well as to provide training for military and emergency response personnel.</a:t>
            </a:r>
          </a:p>
          <a:p>
            <a:pPr algn="just" fontAlgn="base">
              <a:buFont typeface="+mj-lt"/>
              <a:buAutoNum type="arabicPeriod"/>
            </a:pPr>
            <a:r>
              <a:rPr lang="en-US" b="1" i="0" dirty="0">
                <a:solidFill>
                  <a:srgbClr val="273239"/>
                </a:solidFill>
                <a:effectLst/>
                <a:highlight>
                  <a:srgbClr val="FFFFFF"/>
                </a:highlight>
                <a:latin typeface="Nunito" pitchFamily="2" charset="0"/>
              </a:rPr>
              <a:t>Research: </a:t>
            </a:r>
            <a:r>
              <a:rPr lang="en-US" b="0" i="0" dirty="0">
                <a:solidFill>
                  <a:srgbClr val="273239"/>
                </a:solidFill>
                <a:effectLst/>
                <a:highlight>
                  <a:srgbClr val="FFFFFF"/>
                </a:highlight>
                <a:latin typeface="Nunito" pitchFamily="2" charset="0"/>
              </a:rPr>
              <a:t>Game playing is an active area of research in AI and provides an opportunity to study and develop new techniques for decision-making and problem-solving.</a:t>
            </a:r>
          </a:p>
          <a:p>
            <a:pPr algn="just" fontAlgn="base">
              <a:buFont typeface="+mj-lt"/>
              <a:buAutoNum type="arabicPeriod"/>
            </a:pPr>
            <a:r>
              <a:rPr lang="en-US" b="1" i="0" dirty="0">
                <a:solidFill>
                  <a:srgbClr val="273239"/>
                </a:solidFill>
                <a:effectLst/>
                <a:highlight>
                  <a:srgbClr val="FFFFFF"/>
                </a:highlight>
                <a:latin typeface="Nunito" pitchFamily="2" charset="0"/>
              </a:rPr>
              <a:t>Real-world applications: </a:t>
            </a:r>
            <a:r>
              <a:rPr lang="en-US" b="0" i="0" dirty="0">
                <a:solidFill>
                  <a:srgbClr val="273239"/>
                </a:solidFill>
                <a:effectLst/>
                <a:highlight>
                  <a:srgbClr val="FFFFFF"/>
                </a:highlight>
                <a:latin typeface="Nunito" pitchFamily="2" charset="0"/>
              </a:rPr>
              <a:t>The techniques and algorithms developed for game playing can be applied to real-world applications, such as robotics, autonomous systems, and decision support systems.</a:t>
            </a:r>
          </a:p>
          <a:p>
            <a:pPr algn="just" fontAlgn="base"/>
            <a:endParaRPr lang="en-US" b="0" i="0" dirty="0">
              <a:solidFill>
                <a:srgbClr val="273239"/>
              </a:solidFill>
              <a:effectLst/>
              <a:highlight>
                <a:srgbClr val="FFFFFF"/>
              </a:highlight>
              <a:latin typeface="Nunito" pitchFamily="2" charset="0"/>
            </a:endParaRPr>
          </a:p>
          <a:p>
            <a:pPr algn="just" fontAlgn="base"/>
            <a:r>
              <a:rPr lang="en-US" b="1" i="0" dirty="0">
                <a:solidFill>
                  <a:srgbClr val="273239"/>
                </a:solidFill>
                <a:effectLst/>
                <a:highlight>
                  <a:srgbClr val="FFFFFF"/>
                </a:highlight>
                <a:latin typeface="Nunito" pitchFamily="2" charset="0"/>
              </a:rPr>
              <a:t>Disadvantages of Game Playing in Artificial Intelligence:</a:t>
            </a:r>
          </a:p>
          <a:p>
            <a:pPr algn="just" fontAlgn="base">
              <a:buFont typeface="+mj-lt"/>
              <a:buAutoNum type="arabicPeriod"/>
            </a:pPr>
            <a:r>
              <a:rPr lang="en-US" b="1" i="0" dirty="0">
                <a:solidFill>
                  <a:srgbClr val="273239"/>
                </a:solidFill>
                <a:effectLst/>
                <a:highlight>
                  <a:srgbClr val="FFFFFF"/>
                </a:highlight>
                <a:latin typeface="Nunito" pitchFamily="2" charset="0"/>
              </a:rPr>
              <a:t>Limited scope: </a:t>
            </a:r>
            <a:r>
              <a:rPr lang="en-US" b="0" i="0" dirty="0">
                <a:solidFill>
                  <a:srgbClr val="273239"/>
                </a:solidFill>
                <a:effectLst/>
                <a:highlight>
                  <a:srgbClr val="FFFFFF"/>
                </a:highlight>
                <a:latin typeface="Nunito" pitchFamily="2" charset="0"/>
              </a:rPr>
              <a:t>The techniques and algorithms developed for game playing may not be well-suited for other types of applications and may need to be adapted or modified for different domains.</a:t>
            </a:r>
          </a:p>
          <a:p>
            <a:pPr algn="just" fontAlgn="base">
              <a:buFont typeface="+mj-lt"/>
              <a:buAutoNum type="arabicPeriod"/>
            </a:pPr>
            <a:r>
              <a:rPr lang="en-US" b="1" i="0" dirty="0">
                <a:solidFill>
                  <a:srgbClr val="273239"/>
                </a:solidFill>
                <a:effectLst/>
                <a:highlight>
                  <a:srgbClr val="FFFFFF"/>
                </a:highlight>
                <a:latin typeface="Nunito" pitchFamily="2" charset="0"/>
              </a:rPr>
              <a:t>Computational cost:</a:t>
            </a:r>
            <a:r>
              <a:rPr lang="en-US" b="0" i="0" dirty="0">
                <a:solidFill>
                  <a:srgbClr val="273239"/>
                </a:solidFill>
                <a:effectLst/>
                <a:highlight>
                  <a:srgbClr val="FFFFFF"/>
                </a:highlight>
                <a:latin typeface="Nunito" pitchFamily="2" charset="0"/>
              </a:rPr>
              <a:t> Game playing can be computationally expensive, especially for complex games such as chess or Go, and may require powerful computers to achieve real-time performance.</a:t>
            </a:r>
          </a:p>
        </p:txBody>
      </p:sp>
    </p:spTree>
    <p:extLst>
      <p:ext uri="{BB962C8B-B14F-4D97-AF65-F5344CB8AC3E}">
        <p14:creationId xmlns:p14="http://schemas.microsoft.com/office/powerpoint/2010/main" val="4166479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1A05A-0885-06B6-51D5-50486A0D02DB}"/>
              </a:ext>
            </a:extLst>
          </p:cNvPr>
          <p:cNvSpPr>
            <a:spLocks noGrp="1"/>
          </p:cNvSpPr>
          <p:nvPr>
            <p:ph type="title"/>
          </p:nvPr>
        </p:nvSpPr>
        <p:spPr>
          <a:xfrm>
            <a:off x="249382" y="0"/>
            <a:ext cx="11693236" cy="811876"/>
          </a:xfrm>
        </p:spPr>
        <p:txBody>
          <a:bodyPr>
            <a:normAutofit/>
          </a:bodyPr>
          <a:lstStyle/>
          <a:p>
            <a:r>
              <a:rPr lang="it-IT" b="0" i="0" dirty="0">
                <a:solidFill>
                  <a:srgbClr val="610B38"/>
                </a:solidFill>
                <a:effectLst/>
                <a:highlight>
                  <a:srgbClr val="FFFFFF"/>
                </a:highlight>
                <a:latin typeface="erdana"/>
              </a:rPr>
              <a:t>Mini-Max Algorithm in Artificial Intelligence</a:t>
            </a:r>
            <a:endParaRPr lang="en-SG" dirty="0"/>
          </a:p>
        </p:txBody>
      </p:sp>
      <p:sp>
        <p:nvSpPr>
          <p:cNvPr id="3" name="Content Placeholder 2">
            <a:extLst>
              <a:ext uri="{FF2B5EF4-FFF2-40B4-BE49-F238E27FC236}">
                <a16:creationId xmlns:a16="http://schemas.microsoft.com/office/drawing/2014/main" id="{5B0E8282-0142-1CD2-0767-DE625CD4E7F9}"/>
              </a:ext>
            </a:extLst>
          </p:cNvPr>
          <p:cNvSpPr>
            <a:spLocks noGrp="1"/>
          </p:cNvSpPr>
          <p:nvPr>
            <p:ph idx="1"/>
          </p:nvPr>
        </p:nvSpPr>
        <p:spPr>
          <a:xfrm>
            <a:off x="568035" y="1011383"/>
            <a:ext cx="11236037" cy="5721926"/>
          </a:xfrm>
        </p:spPr>
        <p:txBody>
          <a:bodyPr>
            <a:normAutofit/>
          </a:bodyPr>
          <a:lstStyle/>
          <a:p>
            <a:pPr algn="just">
              <a:buFont typeface="Arial" panose="020B0604020202020204" pitchFamily="34" charset="0"/>
              <a:buChar char="•"/>
            </a:pPr>
            <a:r>
              <a:rPr lang="en-US" b="0" i="0" dirty="0">
                <a:solidFill>
                  <a:srgbClr val="000000"/>
                </a:solidFill>
                <a:effectLst/>
                <a:highlight>
                  <a:srgbClr val="FFFFFF"/>
                </a:highlight>
                <a:latin typeface="inter-regular"/>
              </a:rPr>
              <a:t>Mini-max algorithm is a recursive or backtracking algorithm which is used in decision-making and game theory. It provides an optimal move for the player assuming that opponent is also playing optimally.</a:t>
            </a:r>
          </a:p>
          <a:p>
            <a:pPr algn="just">
              <a:buFont typeface="Arial" panose="020B0604020202020204" pitchFamily="34" charset="0"/>
              <a:buChar char="•"/>
            </a:pPr>
            <a:r>
              <a:rPr lang="en-US" b="0" i="0" dirty="0">
                <a:solidFill>
                  <a:srgbClr val="000000"/>
                </a:solidFill>
                <a:effectLst/>
                <a:highlight>
                  <a:srgbClr val="FFFFFF"/>
                </a:highlight>
                <a:latin typeface="inter-regular"/>
              </a:rPr>
              <a:t>Mini-Max algorithm uses recursion to search through the game-tree.</a:t>
            </a:r>
          </a:p>
          <a:p>
            <a:pPr algn="just">
              <a:buFont typeface="Arial" panose="020B0604020202020204" pitchFamily="34" charset="0"/>
              <a:buChar char="•"/>
            </a:pPr>
            <a:r>
              <a:rPr lang="en-US" b="0" i="0" dirty="0">
                <a:solidFill>
                  <a:srgbClr val="000000"/>
                </a:solidFill>
                <a:effectLst/>
                <a:highlight>
                  <a:srgbClr val="FFFFFF"/>
                </a:highlight>
                <a:latin typeface="inter-regular"/>
              </a:rPr>
              <a:t>Min-Max algorithm is mostly used for game playing in AI. Such as Chess, Checkers, tic-tac-toe, go, and various tow-players game. This Algorithm computes the minimax decision for the current state.</a:t>
            </a:r>
          </a:p>
          <a:p>
            <a:pPr algn="just">
              <a:buFont typeface="Arial" panose="020B0604020202020204" pitchFamily="34" charset="0"/>
              <a:buChar char="•"/>
            </a:pPr>
            <a:r>
              <a:rPr lang="en-US" b="0" i="0" dirty="0">
                <a:solidFill>
                  <a:srgbClr val="000000"/>
                </a:solidFill>
                <a:effectLst/>
                <a:highlight>
                  <a:srgbClr val="FFFFFF"/>
                </a:highlight>
                <a:latin typeface="inter-regular"/>
              </a:rPr>
              <a:t>In this algorithm two players play the game, one is called MAX and other is called MIN.</a:t>
            </a:r>
          </a:p>
          <a:p>
            <a:pPr algn="just">
              <a:buFont typeface="Arial" panose="020B0604020202020204" pitchFamily="34" charset="0"/>
              <a:buChar char="•"/>
            </a:pPr>
            <a:r>
              <a:rPr lang="en-US" b="0" i="0" dirty="0">
                <a:solidFill>
                  <a:srgbClr val="000000"/>
                </a:solidFill>
                <a:effectLst/>
                <a:highlight>
                  <a:srgbClr val="FFFFFF"/>
                </a:highlight>
                <a:latin typeface="inter-regular"/>
              </a:rPr>
              <a:t>Both the players fight it as the opponent player gets the minimum benefit while they get the maximum benefit.</a:t>
            </a:r>
          </a:p>
          <a:p>
            <a:pPr algn="just">
              <a:buFont typeface="Arial" panose="020B0604020202020204" pitchFamily="34" charset="0"/>
              <a:buChar char="•"/>
            </a:pPr>
            <a:r>
              <a:rPr lang="en-US" b="0" i="0" dirty="0">
                <a:solidFill>
                  <a:srgbClr val="000000"/>
                </a:solidFill>
                <a:effectLst/>
                <a:highlight>
                  <a:srgbClr val="FFFFFF"/>
                </a:highlight>
                <a:latin typeface="inter-regular"/>
              </a:rPr>
              <a:t>Both Players of the game are opponent of each other, where MAX will select the maximized value and MIN will select the minimized value.</a:t>
            </a:r>
          </a:p>
          <a:p>
            <a:pPr algn="just">
              <a:buFont typeface="Arial" panose="020B0604020202020204" pitchFamily="34" charset="0"/>
              <a:buChar char="•"/>
            </a:pPr>
            <a:r>
              <a:rPr lang="en-US" b="0" i="0" dirty="0">
                <a:solidFill>
                  <a:srgbClr val="000000"/>
                </a:solidFill>
                <a:effectLst/>
                <a:highlight>
                  <a:srgbClr val="FFFFFF"/>
                </a:highlight>
                <a:latin typeface="inter-regular"/>
              </a:rPr>
              <a:t>The minimax algorithm performs a depth-first search algorithm for the exploration of the complete game tree.</a:t>
            </a:r>
          </a:p>
          <a:p>
            <a:pPr algn="just">
              <a:buFont typeface="Arial" panose="020B0604020202020204" pitchFamily="34" charset="0"/>
              <a:buChar char="•"/>
            </a:pPr>
            <a:r>
              <a:rPr lang="en-US" b="0" i="0" dirty="0">
                <a:solidFill>
                  <a:srgbClr val="000000"/>
                </a:solidFill>
                <a:effectLst/>
                <a:highlight>
                  <a:srgbClr val="FFFFFF"/>
                </a:highlight>
                <a:latin typeface="inter-regular"/>
              </a:rPr>
              <a:t>The minimax algorithm proceeds all the way down to the terminal node of the tree, then backtrack the tree as the recursion.</a:t>
            </a:r>
          </a:p>
        </p:txBody>
      </p:sp>
    </p:spTree>
    <p:extLst>
      <p:ext uri="{BB962C8B-B14F-4D97-AF65-F5344CB8AC3E}">
        <p14:creationId xmlns:p14="http://schemas.microsoft.com/office/powerpoint/2010/main" val="227680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E566-AF4A-6C5D-A5E3-795075B10997}"/>
              </a:ext>
            </a:extLst>
          </p:cNvPr>
          <p:cNvSpPr>
            <a:spLocks noGrp="1"/>
          </p:cNvSpPr>
          <p:nvPr>
            <p:ph type="title"/>
          </p:nvPr>
        </p:nvSpPr>
        <p:spPr>
          <a:xfrm>
            <a:off x="249382" y="365760"/>
            <a:ext cx="11734800" cy="728749"/>
          </a:xfrm>
        </p:spPr>
        <p:txBody>
          <a:bodyPr/>
          <a:lstStyle/>
          <a:p>
            <a:r>
              <a:rPr lang="en-US" b="0" i="0" dirty="0">
                <a:solidFill>
                  <a:srgbClr val="610B38"/>
                </a:solidFill>
                <a:effectLst/>
                <a:highlight>
                  <a:srgbClr val="FFFFFF"/>
                </a:highlight>
                <a:latin typeface="erdana"/>
              </a:rPr>
              <a:t>Working of Min-Max Algorithm:</a:t>
            </a:r>
            <a:endParaRPr lang="en-SG" dirty="0"/>
          </a:p>
        </p:txBody>
      </p:sp>
      <p:sp>
        <p:nvSpPr>
          <p:cNvPr id="3" name="Content Placeholder 2">
            <a:extLst>
              <a:ext uri="{FF2B5EF4-FFF2-40B4-BE49-F238E27FC236}">
                <a16:creationId xmlns:a16="http://schemas.microsoft.com/office/drawing/2014/main" id="{8F2C1EF9-9C3A-5F01-E69A-AA4F56C088EB}"/>
              </a:ext>
            </a:extLst>
          </p:cNvPr>
          <p:cNvSpPr>
            <a:spLocks noGrp="1"/>
          </p:cNvSpPr>
          <p:nvPr>
            <p:ph idx="1"/>
          </p:nvPr>
        </p:nvSpPr>
        <p:spPr>
          <a:xfrm>
            <a:off x="249382" y="1205346"/>
            <a:ext cx="11734800" cy="5652654"/>
          </a:xfrm>
          <a:solidFill>
            <a:schemeClr val="bg1"/>
          </a:solidFill>
        </p:spPr>
        <p:txBody>
          <a:bodyPr>
            <a:normAutofit/>
          </a:bodyPr>
          <a:lstStyle/>
          <a:p>
            <a:pPr algn="just">
              <a:buFont typeface="Arial" panose="020B0604020202020204" pitchFamily="34" charset="0"/>
              <a:buChar char="•"/>
            </a:pPr>
            <a:r>
              <a:rPr lang="en-US" sz="2000" b="0" i="0" dirty="0">
                <a:solidFill>
                  <a:srgbClr val="000000"/>
                </a:solidFill>
                <a:effectLst/>
                <a:highlight>
                  <a:srgbClr val="FFFFFF"/>
                </a:highlight>
                <a:latin typeface="inter-regular"/>
              </a:rPr>
              <a:t>The working of the minimax algorithm can be easily described using an example. Below we have taken an example of game-tree which is representing the two-player game.</a:t>
            </a:r>
          </a:p>
          <a:p>
            <a:pPr algn="just">
              <a:buFont typeface="Arial" panose="020B0604020202020204" pitchFamily="34" charset="0"/>
              <a:buChar char="•"/>
            </a:pPr>
            <a:r>
              <a:rPr lang="en-US" sz="2000" b="0" i="0" dirty="0">
                <a:solidFill>
                  <a:srgbClr val="000000"/>
                </a:solidFill>
                <a:effectLst/>
                <a:highlight>
                  <a:srgbClr val="FFFFFF"/>
                </a:highlight>
                <a:latin typeface="inter-regular"/>
              </a:rPr>
              <a:t>In this example, there are two players one is called Maximizer and other is called Minimizer.</a:t>
            </a:r>
          </a:p>
          <a:p>
            <a:pPr algn="just">
              <a:buFont typeface="Arial" panose="020B0604020202020204" pitchFamily="34" charset="0"/>
              <a:buChar char="•"/>
            </a:pPr>
            <a:r>
              <a:rPr lang="en-US" sz="2000" b="0" i="0" dirty="0">
                <a:solidFill>
                  <a:srgbClr val="000000"/>
                </a:solidFill>
                <a:effectLst/>
                <a:highlight>
                  <a:srgbClr val="FFFFFF"/>
                </a:highlight>
                <a:latin typeface="inter-regular"/>
              </a:rPr>
              <a:t>Maximizer will try to get the Maximum possible score, and Minimizer will try to get the minimum possible score.</a:t>
            </a:r>
          </a:p>
          <a:p>
            <a:pPr algn="just">
              <a:buFont typeface="Arial" panose="020B0604020202020204" pitchFamily="34" charset="0"/>
              <a:buChar char="•"/>
            </a:pPr>
            <a:r>
              <a:rPr lang="en-US" sz="2000" b="0" i="0" dirty="0">
                <a:solidFill>
                  <a:srgbClr val="000000"/>
                </a:solidFill>
                <a:effectLst/>
                <a:highlight>
                  <a:srgbClr val="FFFFFF"/>
                </a:highlight>
                <a:latin typeface="inter-regular"/>
              </a:rPr>
              <a:t>This algorithm applies DFS, so in this game-tree, we have to go all the way through the leaves to reach the terminal nodes.</a:t>
            </a:r>
          </a:p>
          <a:p>
            <a:pPr algn="just">
              <a:buFont typeface="Arial" panose="020B0604020202020204" pitchFamily="34" charset="0"/>
              <a:buChar char="•"/>
            </a:pPr>
            <a:r>
              <a:rPr lang="en-US" sz="2000" b="0" i="0" dirty="0">
                <a:solidFill>
                  <a:srgbClr val="000000"/>
                </a:solidFill>
                <a:effectLst/>
                <a:highlight>
                  <a:srgbClr val="FFFFFF"/>
                </a:highlight>
                <a:latin typeface="inter-regular"/>
              </a:rPr>
              <a:t>At the terminal node, the terminal values are given so we will compare those value and backtrack the tree until the initial state occurs. Following are the main steps involved in solving the two-player game tree:</a:t>
            </a:r>
          </a:p>
          <a:p>
            <a:pPr algn="just"/>
            <a:r>
              <a:rPr lang="en-US" sz="2000" b="1" i="0" dirty="0">
                <a:solidFill>
                  <a:srgbClr val="333333"/>
                </a:solidFill>
                <a:effectLst/>
                <a:highlight>
                  <a:srgbClr val="FFFFFF"/>
                </a:highlight>
                <a:latin typeface="inter-bold"/>
              </a:rPr>
              <a:t>Step-1:</a:t>
            </a:r>
            <a:r>
              <a:rPr lang="en-US" sz="2000" b="0" i="0" dirty="0">
                <a:solidFill>
                  <a:srgbClr val="333333"/>
                </a:solidFill>
                <a:effectLst/>
                <a:highlight>
                  <a:srgbClr val="FFFFFF"/>
                </a:highlight>
                <a:latin typeface="inter-regular"/>
              </a:rPr>
              <a:t> In the first step, the algorithm generates the entire game-tree and apply the utility function to get the utility values for the terminal states. In the below tree diagram, let's take A is the initial state of the tree. Suppose maximizer takes first turn which has worst-case initial value =- infinity, and minimizer will take next turn which has worst-case initial value = +infinity.</a:t>
            </a:r>
          </a:p>
          <a:p>
            <a:endParaRPr lang="en-SG" sz="2000" dirty="0"/>
          </a:p>
        </p:txBody>
      </p:sp>
    </p:spTree>
    <p:extLst>
      <p:ext uri="{BB962C8B-B14F-4D97-AF65-F5344CB8AC3E}">
        <p14:creationId xmlns:p14="http://schemas.microsoft.com/office/powerpoint/2010/main" val="183500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ni-Max Algorithm in AI">
            <a:extLst>
              <a:ext uri="{FF2B5EF4-FFF2-40B4-BE49-F238E27FC236}">
                <a16:creationId xmlns:a16="http://schemas.microsoft.com/office/drawing/2014/main" id="{B8A5B4A6-B6CC-8A7B-1554-4ABF52256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47" y="0"/>
            <a:ext cx="4762500" cy="4257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EB20FB-E3A4-2026-C276-2AFF836C7991}"/>
              </a:ext>
            </a:extLst>
          </p:cNvPr>
          <p:cNvSpPr txBox="1"/>
          <p:nvPr/>
        </p:nvSpPr>
        <p:spPr>
          <a:xfrm>
            <a:off x="353293" y="4031672"/>
            <a:ext cx="6102926" cy="2308324"/>
          </a:xfrm>
          <a:prstGeom prst="rect">
            <a:avLst/>
          </a:prstGeom>
          <a:noFill/>
        </p:spPr>
        <p:txBody>
          <a:bodyPr wrap="square">
            <a:spAutoFit/>
          </a:bodyPr>
          <a:lstStyle/>
          <a:p>
            <a:r>
              <a:rPr lang="en-US" b="1" i="0" dirty="0">
                <a:solidFill>
                  <a:srgbClr val="333333"/>
                </a:solidFill>
                <a:effectLst/>
                <a:highlight>
                  <a:srgbClr val="FFFFFF"/>
                </a:highlight>
                <a:latin typeface="inter-bold"/>
              </a:rPr>
              <a:t>Step 2:</a:t>
            </a:r>
            <a:r>
              <a:rPr lang="en-US" b="0" i="0" dirty="0">
                <a:solidFill>
                  <a:srgbClr val="333333"/>
                </a:solidFill>
                <a:effectLst/>
                <a:highlight>
                  <a:srgbClr val="FFFFFF"/>
                </a:highlight>
                <a:latin typeface="inter-regular"/>
              </a:rPr>
              <a:t> Now, first we find the utilities value for the Maximizer, its initial value is -∞, so we will compare each value in terminal state with initial value of Maximizer and determines the higher nodes values. It will find the maximum among the all.</a:t>
            </a:r>
          </a:p>
          <a:p>
            <a:pPr algn="just">
              <a:buFont typeface="Arial" panose="020B0604020202020204" pitchFamily="34" charset="0"/>
              <a:buChar char="•"/>
            </a:pPr>
            <a:r>
              <a:rPr lang="en-SG" b="0" i="0" dirty="0">
                <a:solidFill>
                  <a:srgbClr val="000000"/>
                </a:solidFill>
                <a:effectLst/>
                <a:highlight>
                  <a:srgbClr val="FFFFFF"/>
                </a:highlight>
                <a:latin typeface="inter-regular"/>
              </a:rPr>
              <a:t>For node D         max(-1,- -∞) =&gt; max(-1,4)= 4</a:t>
            </a:r>
          </a:p>
          <a:p>
            <a:pPr algn="just">
              <a:buFont typeface="Arial" panose="020B0604020202020204" pitchFamily="34" charset="0"/>
              <a:buChar char="•"/>
            </a:pPr>
            <a:r>
              <a:rPr lang="en-SG" b="0" i="0" dirty="0">
                <a:solidFill>
                  <a:srgbClr val="000000"/>
                </a:solidFill>
                <a:effectLst/>
                <a:highlight>
                  <a:srgbClr val="FFFFFF"/>
                </a:highlight>
                <a:latin typeface="inter-regular"/>
              </a:rPr>
              <a:t>For Node E         max(2, -∞) =&gt; max(2, 6)= 6</a:t>
            </a:r>
          </a:p>
          <a:p>
            <a:pPr algn="just">
              <a:buFont typeface="Arial" panose="020B0604020202020204" pitchFamily="34" charset="0"/>
              <a:buChar char="•"/>
            </a:pPr>
            <a:r>
              <a:rPr lang="en-SG" b="0" i="0" dirty="0">
                <a:solidFill>
                  <a:srgbClr val="000000"/>
                </a:solidFill>
                <a:effectLst/>
                <a:highlight>
                  <a:srgbClr val="FFFFFF"/>
                </a:highlight>
                <a:latin typeface="inter-regular"/>
              </a:rPr>
              <a:t>For Node F         max(-3, -∞) =&gt; max(-3,-5) = -3</a:t>
            </a:r>
          </a:p>
          <a:p>
            <a:pPr algn="just">
              <a:buFont typeface="Arial" panose="020B0604020202020204" pitchFamily="34" charset="0"/>
              <a:buChar char="•"/>
            </a:pPr>
            <a:r>
              <a:rPr lang="en-SG" b="0" i="0" dirty="0">
                <a:solidFill>
                  <a:srgbClr val="000000"/>
                </a:solidFill>
                <a:effectLst/>
                <a:highlight>
                  <a:srgbClr val="FFFFFF"/>
                </a:highlight>
                <a:latin typeface="inter-regular"/>
              </a:rPr>
              <a:t>For node G         max(0, -∞) = max(0, 7) = 7</a:t>
            </a:r>
          </a:p>
        </p:txBody>
      </p:sp>
      <p:pic>
        <p:nvPicPr>
          <p:cNvPr id="1028" name="Picture 4" descr="Mini-Max Algorithm in AI">
            <a:extLst>
              <a:ext uri="{FF2B5EF4-FFF2-40B4-BE49-F238E27FC236}">
                <a16:creationId xmlns:a16="http://schemas.microsoft.com/office/drawing/2014/main" id="{9A852BEE-434B-D2F4-469D-916E3252E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553" y="2463944"/>
            <a:ext cx="47625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588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7D6734-E62A-A54B-270E-32DF9760F45B}"/>
              </a:ext>
            </a:extLst>
          </p:cNvPr>
          <p:cNvSpPr txBox="1"/>
          <p:nvPr/>
        </p:nvSpPr>
        <p:spPr>
          <a:xfrm>
            <a:off x="322119" y="0"/>
            <a:ext cx="6102926" cy="1477328"/>
          </a:xfrm>
          <a:prstGeom prst="rect">
            <a:avLst/>
          </a:prstGeom>
          <a:noFill/>
        </p:spPr>
        <p:txBody>
          <a:bodyPr wrap="square">
            <a:spAutoFit/>
          </a:bodyPr>
          <a:lstStyle/>
          <a:p>
            <a:pPr algn="just"/>
            <a:r>
              <a:rPr lang="en-US" b="1" i="0" dirty="0">
                <a:solidFill>
                  <a:srgbClr val="333333"/>
                </a:solidFill>
                <a:effectLst/>
                <a:highlight>
                  <a:srgbClr val="FFFFFF"/>
                </a:highlight>
                <a:latin typeface="inter-bold"/>
              </a:rPr>
              <a:t>Step 3:</a:t>
            </a:r>
            <a:r>
              <a:rPr lang="en-US" b="0" i="0" dirty="0">
                <a:solidFill>
                  <a:srgbClr val="333333"/>
                </a:solidFill>
                <a:effectLst/>
                <a:highlight>
                  <a:srgbClr val="FFFFFF"/>
                </a:highlight>
                <a:latin typeface="inter-regular"/>
              </a:rPr>
              <a:t> In the next step, it's a turn for minimizer, so it will compare all nodes value with +∞, and will find the 3</a:t>
            </a:r>
            <a:r>
              <a:rPr lang="en-US" b="0" i="0" baseline="30000" dirty="0">
                <a:solidFill>
                  <a:srgbClr val="333333"/>
                </a:solidFill>
                <a:effectLst/>
                <a:highlight>
                  <a:srgbClr val="FFFFFF"/>
                </a:highlight>
                <a:latin typeface="inter-regular"/>
              </a:rPr>
              <a:t>rd</a:t>
            </a:r>
            <a:r>
              <a:rPr lang="en-US" b="0" i="0" dirty="0">
                <a:solidFill>
                  <a:srgbClr val="333333"/>
                </a:solidFill>
                <a:effectLst/>
                <a:highlight>
                  <a:srgbClr val="FFFFFF"/>
                </a:highlight>
                <a:latin typeface="inter-regular"/>
              </a:rPr>
              <a:t> layer node values.</a:t>
            </a:r>
          </a:p>
          <a:p>
            <a:pPr algn="just">
              <a:buFont typeface="Arial" panose="020B0604020202020204" pitchFamily="34" charset="0"/>
              <a:buChar char="•"/>
            </a:pPr>
            <a:r>
              <a:rPr lang="en-US" b="0" i="0" dirty="0">
                <a:solidFill>
                  <a:srgbClr val="000000"/>
                </a:solidFill>
                <a:effectLst/>
                <a:highlight>
                  <a:srgbClr val="FFFFFF"/>
                </a:highlight>
                <a:latin typeface="inter-regular"/>
              </a:rPr>
              <a:t>For node B= min(4,6) = 4</a:t>
            </a:r>
          </a:p>
          <a:p>
            <a:pPr algn="just">
              <a:buFont typeface="Arial" panose="020B0604020202020204" pitchFamily="34" charset="0"/>
              <a:buChar char="•"/>
            </a:pPr>
            <a:r>
              <a:rPr lang="en-US" b="0" i="0" dirty="0">
                <a:solidFill>
                  <a:srgbClr val="000000"/>
                </a:solidFill>
                <a:effectLst/>
                <a:highlight>
                  <a:srgbClr val="FFFFFF"/>
                </a:highlight>
                <a:latin typeface="inter-regular"/>
              </a:rPr>
              <a:t>For node C= min (-3, 7) = -3</a:t>
            </a:r>
          </a:p>
        </p:txBody>
      </p:sp>
      <p:pic>
        <p:nvPicPr>
          <p:cNvPr id="2050" name="Picture 2" descr="Mini-Max Algorithm in AI">
            <a:extLst>
              <a:ext uri="{FF2B5EF4-FFF2-40B4-BE49-F238E27FC236}">
                <a16:creationId xmlns:a16="http://schemas.microsoft.com/office/drawing/2014/main" id="{8B4D2C96-BDEB-C43D-F2C5-604556689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331" y="1715799"/>
            <a:ext cx="4762500" cy="42576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C82CB1-7626-2F25-AC42-912269BF9064}"/>
              </a:ext>
            </a:extLst>
          </p:cNvPr>
          <p:cNvSpPr txBox="1"/>
          <p:nvPr/>
        </p:nvSpPr>
        <p:spPr>
          <a:xfrm>
            <a:off x="6968836" y="0"/>
            <a:ext cx="4901045" cy="2031325"/>
          </a:xfrm>
          <a:prstGeom prst="rect">
            <a:avLst/>
          </a:prstGeom>
          <a:noFill/>
        </p:spPr>
        <p:txBody>
          <a:bodyPr wrap="square">
            <a:spAutoFit/>
          </a:bodyPr>
          <a:lstStyle/>
          <a:p>
            <a:pPr algn="just"/>
            <a:r>
              <a:rPr lang="en-US" b="1" i="0" dirty="0">
                <a:solidFill>
                  <a:srgbClr val="333333"/>
                </a:solidFill>
                <a:effectLst/>
                <a:highlight>
                  <a:srgbClr val="FFFFFF"/>
                </a:highlight>
                <a:latin typeface="inter-bold"/>
              </a:rPr>
              <a:t>Step 4:</a:t>
            </a:r>
            <a:r>
              <a:rPr lang="en-US" b="0" i="0" dirty="0">
                <a:solidFill>
                  <a:srgbClr val="333333"/>
                </a:solidFill>
                <a:effectLst/>
                <a:highlight>
                  <a:srgbClr val="FFFFFF"/>
                </a:highlight>
                <a:latin typeface="inter-regular"/>
              </a:rPr>
              <a:t> Now it's a turn for Maximizer, and it will again choose the maximum of all nodes value and find the maximum value for the root node. In this game tree, there are only 4 layers, hence we reach immediately to the root node, but in real games, there will be more than 4 layers.</a:t>
            </a:r>
          </a:p>
          <a:p>
            <a:pPr algn="just">
              <a:buFont typeface="Arial" panose="020B0604020202020204" pitchFamily="34" charset="0"/>
              <a:buChar char="•"/>
            </a:pPr>
            <a:r>
              <a:rPr lang="en-US" b="0" i="0" dirty="0">
                <a:solidFill>
                  <a:srgbClr val="000000"/>
                </a:solidFill>
                <a:effectLst/>
                <a:highlight>
                  <a:srgbClr val="FFFFFF"/>
                </a:highlight>
                <a:latin typeface="inter-regular"/>
              </a:rPr>
              <a:t>For node A max(4, -3)= 4</a:t>
            </a:r>
          </a:p>
        </p:txBody>
      </p:sp>
      <p:pic>
        <p:nvPicPr>
          <p:cNvPr id="2052" name="Picture 4" descr="Mini-Max Algorithm in AI">
            <a:extLst>
              <a:ext uri="{FF2B5EF4-FFF2-40B4-BE49-F238E27FC236}">
                <a16:creationId xmlns:a16="http://schemas.microsoft.com/office/drawing/2014/main" id="{25AE56EC-1654-92AF-BDEB-4B51BAC0E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836" y="2031325"/>
            <a:ext cx="47625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764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F7CE-F2AA-927E-971F-3D886DD7E4D2}"/>
              </a:ext>
            </a:extLst>
          </p:cNvPr>
          <p:cNvSpPr>
            <a:spLocks noGrp="1"/>
          </p:cNvSpPr>
          <p:nvPr>
            <p:ph type="title"/>
          </p:nvPr>
        </p:nvSpPr>
        <p:spPr>
          <a:xfrm>
            <a:off x="334025" y="0"/>
            <a:ext cx="9692640" cy="615875"/>
          </a:xfrm>
        </p:spPr>
        <p:txBody>
          <a:bodyPr>
            <a:normAutofit fontScale="90000"/>
          </a:bodyPr>
          <a:lstStyle/>
          <a:p>
            <a:r>
              <a:rPr lang="en-SG" dirty="0"/>
              <a:t>ex</a:t>
            </a:r>
          </a:p>
        </p:txBody>
      </p:sp>
      <p:pic>
        <p:nvPicPr>
          <p:cNvPr id="4098" name="Picture 2" descr="Minimax algorithm and alpha-beta pruning | by Aaron Brennan | Medium">
            <a:extLst>
              <a:ext uri="{FF2B5EF4-FFF2-40B4-BE49-F238E27FC236}">
                <a16:creationId xmlns:a16="http://schemas.microsoft.com/office/drawing/2014/main" id="{3A7DD516-AFCB-6A5C-69D2-A99D7CBD6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93" y="615875"/>
            <a:ext cx="6445625" cy="29327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ame Playing and minimax algorithm">
            <a:extLst>
              <a:ext uri="{FF2B5EF4-FFF2-40B4-BE49-F238E27FC236}">
                <a16:creationId xmlns:a16="http://schemas.microsoft.com/office/drawing/2014/main" id="{3A98210C-3044-0363-1681-0455C10A0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355" y="0"/>
            <a:ext cx="4210050" cy="25812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inimax Algorithm in Game Theory | Set 4 (Alpha-Beta Pruning) -  GeeksforGeeks">
            <a:extLst>
              <a:ext uri="{FF2B5EF4-FFF2-40B4-BE49-F238E27FC236}">
                <a16:creationId xmlns:a16="http://schemas.microsoft.com/office/drawing/2014/main" id="{27D13D14-4F83-B4E7-EF21-3A867C5B2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088" y="3855104"/>
            <a:ext cx="6629400" cy="28860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tes - engineering - sem-1 - artificial intelligence - unit 2 introduction  to search - dr a p j abdul kalam technical university up">
            <a:extLst>
              <a:ext uri="{FF2B5EF4-FFF2-40B4-BE49-F238E27FC236}">
                <a16:creationId xmlns:a16="http://schemas.microsoft.com/office/drawing/2014/main" id="{C6A50CE3-E3EC-639D-92E2-C08DA44DB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500" y="3048000"/>
            <a:ext cx="4762500" cy="3810000"/>
          </a:xfrm>
          <a:prstGeom prst="rect">
            <a:avLst/>
          </a:prstGeom>
          <a:solidFill>
            <a:schemeClr val="bg1"/>
          </a:solidFill>
        </p:spPr>
      </p:pic>
    </p:spTree>
    <p:extLst>
      <p:ext uri="{BB962C8B-B14F-4D97-AF65-F5344CB8AC3E}">
        <p14:creationId xmlns:p14="http://schemas.microsoft.com/office/powerpoint/2010/main" val="2609387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EC0C-BF88-A633-818D-2232FD7FC8EB}"/>
              </a:ext>
            </a:extLst>
          </p:cNvPr>
          <p:cNvSpPr>
            <a:spLocks noGrp="1"/>
          </p:cNvSpPr>
          <p:nvPr>
            <p:ph type="title"/>
          </p:nvPr>
        </p:nvSpPr>
        <p:spPr>
          <a:xfrm>
            <a:off x="213002" y="217843"/>
            <a:ext cx="9692640" cy="508298"/>
          </a:xfrm>
        </p:spPr>
        <p:txBody>
          <a:bodyPr>
            <a:normAutofit fontScale="90000"/>
          </a:bodyPr>
          <a:lstStyle/>
          <a:p>
            <a:r>
              <a:rPr lang="en-SG" dirty="0"/>
              <a:t>ex</a:t>
            </a:r>
          </a:p>
        </p:txBody>
      </p:sp>
      <p:pic>
        <p:nvPicPr>
          <p:cNvPr id="7" name="Picture 6">
            <a:extLst>
              <a:ext uri="{FF2B5EF4-FFF2-40B4-BE49-F238E27FC236}">
                <a16:creationId xmlns:a16="http://schemas.microsoft.com/office/drawing/2014/main" id="{7F72313A-ECEA-EDF5-0A23-626F75297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964" y="481696"/>
            <a:ext cx="4546928" cy="2232212"/>
          </a:xfrm>
          <a:prstGeom prst="rect">
            <a:avLst/>
          </a:prstGeom>
        </p:spPr>
      </p:pic>
      <p:pic>
        <p:nvPicPr>
          <p:cNvPr id="9" name="Picture 8">
            <a:extLst>
              <a:ext uri="{FF2B5EF4-FFF2-40B4-BE49-F238E27FC236}">
                <a16:creationId xmlns:a16="http://schemas.microsoft.com/office/drawing/2014/main" id="{956FC2BF-6462-4518-C10F-FCFB6946A212}"/>
              </a:ext>
            </a:extLst>
          </p:cNvPr>
          <p:cNvPicPr>
            <a:picLocks noChangeAspect="1"/>
          </p:cNvPicPr>
          <p:nvPr/>
        </p:nvPicPr>
        <p:blipFill>
          <a:blip r:embed="rId3"/>
          <a:stretch>
            <a:fillRect/>
          </a:stretch>
        </p:blipFill>
        <p:spPr>
          <a:xfrm>
            <a:off x="7316403" y="0"/>
            <a:ext cx="4875597" cy="2835672"/>
          </a:xfrm>
          <a:prstGeom prst="rect">
            <a:avLst/>
          </a:prstGeom>
        </p:spPr>
      </p:pic>
      <p:pic>
        <p:nvPicPr>
          <p:cNvPr id="11" name="Picture 10">
            <a:extLst>
              <a:ext uri="{FF2B5EF4-FFF2-40B4-BE49-F238E27FC236}">
                <a16:creationId xmlns:a16="http://schemas.microsoft.com/office/drawing/2014/main" id="{D8BC8371-2878-6DC6-7CD0-709A6EF5D7A1}"/>
              </a:ext>
            </a:extLst>
          </p:cNvPr>
          <p:cNvPicPr>
            <a:picLocks noChangeAspect="1"/>
          </p:cNvPicPr>
          <p:nvPr/>
        </p:nvPicPr>
        <p:blipFill>
          <a:blip r:embed="rId4"/>
          <a:stretch>
            <a:fillRect/>
          </a:stretch>
        </p:blipFill>
        <p:spPr>
          <a:xfrm>
            <a:off x="1183964" y="2835672"/>
            <a:ext cx="5117489" cy="3142833"/>
          </a:xfrm>
          <a:prstGeom prst="rect">
            <a:avLst/>
          </a:prstGeom>
        </p:spPr>
      </p:pic>
    </p:spTree>
    <p:extLst>
      <p:ext uri="{BB962C8B-B14F-4D97-AF65-F5344CB8AC3E}">
        <p14:creationId xmlns:p14="http://schemas.microsoft.com/office/powerpoint/2010/main" val="412865404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300</TotalTime>
  <Words>3643</Words>
  <Application>Microsoft Office PowerPoint</Application>
  <PresentationFormat>Widescreen</PresentationFormat>
  <Paragraphs>136</Paragraphs>
  <Slides>30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30</vt:i4>
      </vt:variant>
    </vt:vector>
  </HeadingPairs>
  <TitlesOfParts>
    <vt:vector size="46" baseType="lpstr">
      <vt:lpstr>__Source_Sans_Pro_fa6df0</vt:lpstr>
      <vt:lpstr>Aptos</vt:lpstr>
      <vt:lpstr>Arial</vt:lpstr>
      <vt:lpstr>Berlin Sans FB Demi</vt:lpstr>
      <vt:lpstr>Calibri</vt:lpstr>
      <vt:lpstr>Century Schoolbook</vt:lpstr>
      <vt:lpstr>erdana</vt:lpstr>
      <vt:lpstr>Inter</vt:lpstr>
      <vt:lpstr>inter-bold</vt:lpstr>
      <vt:lpstr>inter-regular</vt:lpstr>
      <vt:lpstr>KaTeX_Main</vt:lpstr>
      <vt:lpstr>Nunito</vt:lpstr>
      <vt:lpstr>Source Sans 3</vt:lpstr>
      <vt:lpstr>Wingdings</vt:lpstr>
      <vt:lpstr>Wingdings 2</vt:lpstr>
      <vt:lpstr>View</vt:lpstr>
      <vt:lpstr>Game Playing</vt:lpstr>
      <vt:lpstr>   Outline</vt:lpstr>
      <vt:lpstr>Game Playing in Artificial Intelligence</vt:lpstr>
      <vt:lpstr>Mini-Max Algorithm in Artificial Intelligence</vt:lpstr>
      <vt:lpstr>Working of Min-Max Algorithm:</vt:lpstr>
      <vt:lpstr>PowerPoint Presentation</vt:lpstr>
      <vt:lpstr>PowerPoint Presentation</vt:lpstr>
      <vt:lpstr>ex</vt:lpstr>
      <vt:lpstr>ex</vt:lpstr>
      <vt:lpstr>PowerPoint Presentation</vt:lpstr>
      <vt:lpstr>   Alpha-Beta Pruning</vt:lpstr>
      <vt:lpstr>PowerPoint Presentation</vt:lpstr>
      <vt:lpstr>PowerPoint Presentation</vt:lpstr>
      <vt:lpstr>PowerPoint Presentation</vt:lpstr>
      <vt:lpstr>PowerPoint Presentation</vt:lpstr>
      <vt:lpstr>PowerPoint Presentation</vt:lpstr>
      <vt:lpstr>Ex-2</vt:lpstr>
      <vt:lpstr>Ex-3</vt:lpstr>
      <vt:lpstr>Ex-5</vt:lpstr>
      <vt:lpstr>ex</vt:lpstr>
      <vt:lpstr>PowerPoint Presentation</vt:lpstr>
      <vt:lpstr>Working of Alpha-beta Pruning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Raajokiaa Ritu</dc:creator>
  <cp:lastModifiedBy>Raajokiaa Ritu</cp:lastModifiedBy>
  <cp:revision>47</cp:revision>
  <dcterms:created xsi:type="dcterms:W3CDTF">2024-04-25T02:33:38Z</dcterms:created>
  <dcterms:modified xsi:type="dcterms:W3CDTF">2024-05-08T17:12:53Z</dcterms:modified>
</cp:coreProperties>
</file>